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8288000" cy="10287000"/>
  <p:notesSz cx="6858000" cy="9144000"/>
  <p:embeddedFontLst>
    <p:embeddedFont>
      <p:font typeface="Inter" panose="020B0604020202020204" charset="0"/>
      <p:regular r:id="rId29"/>
    </p:embeddedFont>
    <p:embeddedFont>
      <p:font typeface="Inter Bold"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5033" autoAdjust="0"/>
  </p:normalViewPr>
  <p:slideViewPr>
    <p:cSldViewPr>
      <p:cViewPr>
        <p:scale>
          <a:sx n="52" d="100"/>
          <a:sy n="52" d="100"/>
        </p:scale>
        <p:origin x="1094"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5.sv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40.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9.sv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41.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9.sv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42.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9.sv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43.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9.sv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44.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9.sv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45.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9.sv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35.svg"/><Relationship Id="rId7" Type="http://schemas.openxmlformats.org/officeDocument/2006/relationships/image" Target="../media/image48.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1.svg"/><Relationship Id="rId7" Type="http://schemas.openxmlformats.org/officeDocument/2006/relationships/image" Target="../media/image54.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61.svg"/><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6.svg"/><Relationship Id="rId7" Type="http://schemas.openxmlformats.org/officeDocument/2006/relationships/image" Target="../media/image70.sv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svg"/><Relationship Id="rId4" Type="http://schemas.openxmlformats.org/officeDocument/2006/relationships/image" Target="../media/image67.png"/></Relationships>
</file>

<file path=ppt/slides/_rels/slide2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6.svg"/><Relationship Id="rId7" Type="http://schemas.openxmlformats.org/officeDocument/2006/relationships/image" Target="../media/image70.sv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svg"/><Relationship Id="rId4" Type="http://schemas.openxmlformats.org/officeDocument/2006/relationships/image" Target="../media/image67.png"/></Relationships>
</file>

<file path=ppt/slides/_rels/slide2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6.svg"/><Relationship Id="rId7" Type="http://schemas.openxmlformats.org/officeDocument/2006/relationships/image" Target="../media/image70.sv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svg"/><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74.svg"/><Relationship Id="rId4" Type="http://schemas.openxmlformats.org/officeDocument/2006/relationships/image" Target="../media/image73.png"/></Relationships>
</file>

<file path=ppt/slides/_rels/slide27.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78.svg"/><Relationship Id="rId4" Type="http://schemas.openxmlformats.org/officeDocument/2006/relationships/image" Target="../media/image77.png"/></Relationships>
</file>

<file path=ppt/slides/_rels/slide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0.sv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4.sv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7.svg"/></Relationships>
</file>

<file path=ppt/slides/_rels/slide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1.sv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5.sv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grpSp>
        <p:nvGrpSpPr>
          <p:cNvPr id="2" name="Group 2"/>
          <p:cNvGrpSpPr/>
          <p:nvPr/>
        </p:nvGrpSpPr>
        <p:grpSpPr>
          <a:xfrm rot="-1803481">
            <a:off x="-1558769" y="-2721739"/>
            <a:ext cx="7821074" cy="19539727"/>
            <a:chOff x="0" y="0"/>
            <a:chExt cx="2059871" cy="5146266"/>
          </a:xfrm>
        </p:grpSpPr>
        <p:sp>
          <p:nvSpPr>
            <p:cNvPr id="3" name="Freeform 3"/>
            <p:cNvSpPr/>
            <p:nvPr/>
          </p:nvSpPr>
          <p:spPr>
            <a:xfrm>
              <a:off x="0" y="0"/>
              <a:ext cx="2059872" cy="5146266"/>
            </a:xfrm>
            <a:custGeom>
              <a:avLst/>
              <a:gdLst/>
              <a:ahLst/>
              <a:cxnLst/>
              <a:rect l="l" t="t" r="r" b="b"/>
              <a:pathLst>
                <a:path w="2059872" h="5146266">
                  <a:moveTo>
                    <a:pt x="0" y="0"/>
                  </a:moveTo>
                  <a:lnTo>
                    <a:pt x="2059872" y="0"/>
                  </a:lnTo>
                  <a:lnTo>
                    <a:pt x="2059872" y="5146266"/>
                  </a:lnTo>
                  <a:lnTo>
                    <a:pt x="0" y="5146266"/>
                  </a:lnTo>
                  <a:close/>
                </a:path>
              </a:pathLst>
            </a:custGeom>
            <a:solidFill>
              <a:srgbClr val="D3D3F2"/>
            </a:solidFill>
          </p:spPr>
        </p:sp>
        <p:sp>
          <p:nvSpPr>
            <p:cNvPr id="4" name="TextBox 4"/>
            <p:cNvSpPr txBox="1"/>
            <p:nvPr/>
          </p:nvSpPr>
          <p:spPr>
            <a:xfrm>
              <a:off x="0" y="-38100"/>
              <a:ext cx="2059871" cy="5184366"/>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425876">
            <a:off x="7248318" y="8786475"/>
            <a:ext cx="12022786" cy="2391367"/>
            <a:chOff x="0" y="0"/>
            <a:chExt cx="3166495" cy="629825"/>
          </a:xfrm>
        </p:grpSpPr>
        <p:sp>
          <p:nvSpPr>
            <p:cNvPr id="6" name="Freeform 6"/>
            <p:cNvSpPr/>
            <p:nvPr/>
          </p:nvSpPr>
          <p:spPr>
            <a:xfrm>
              <a:off x="0" y="0"/>
              <a:ext cx="3166495" cy="629825"/>
            </a:xfrm>
            <a:custGeom>
              <a:avLst/>
              <a:gdLst/>
              <a:ahLst/>
              <a:cxnLst/>
              <a:rect l="l" t="t" r="r" b="b"/>
              <a:pathLst>
                <a:path w="3166495" h="629825">
                  <a:moveTo>
                    <a:pt x="0" y="0"/>
                  </a:moveTo>
                  <a:lnTo>
                    <a:pt x="3166495" y="0"/>
                  </a:lnTo>
                  <a:lnTo>
                    <a:pt x="3166495" y="629825"/>
                  </a:lnTo>
                  <a:lnTo>
                    <a:pt x="0" y="629825"/>
                  </a:lnTo>
                  <a:close/>
                </a:path>
              </a:pathLst>
            </a:custGeom>
            <a:solidFill>
              <a:srgbClr val="606D98"/>
            </a:solidFill>
          </p:spPr>
        </p:sp>
        <p:sp>
          <p:nvSpPr>
            <p:cNvPr id="7" name="TextBox 7"/>
            <p:cNvSpPr txBox="1"/>
            <p:nvPr/>
          </p:nvSpPr>
          <p:spPr>
            <a:xfrm>
              <a:off x="0" y="-38100"/>
              <a:ext cx="3166495" cy="667925"/>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rot="5289240" flipH="1">
            <a:off x="-2960106" y="-896765"/>
            <a:ext cx="6656198" cy="5258396"/>
          </a:xfrm>
          <a:custGeom>
            <a:avLst/>
            <a:gdLst/>
            <a:ahLst/>
            <a:cxnLst/>
            <a:rect l="l" t="t" r="r" b="b"/>
            <a:pathLst>
              <a:path w="6656198" h="5258396">
                <a:moveTo>
                  <a:pt x="6656198" y="0"/>
                </a:moveTo>
                <a:lnTo>
                  <a:pt x="0" y="0"/>
                </a:lnTo>
                <a:lnTo>
                  <a:pt x="0" y="5258397"/>
                </a:lnTo>
                <a:lnTo>
                  <a:pt x="6656198" y="5258397"/>
                </a:lnTo>
                <a:lnTo>
                  <a:pt x="6656198"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9" name="AutoShape 9"/>
          <p:cNvSpPr/>
          <p:nvPr/>
        </p:nvSpPr>
        <p:spPr>
          <a:xfrm rot="-7200000">
            <a:off x="5919627" y="8708126"/>
            <a:ext cx="3877602" cy="0"/>
          </a:xfrm>
          <a:prstGeom prst="line">
            <a:avLst/>
          </a:prstGeom>
          <a:ln w="38100" cap="flat">
            <a:solidFill>
              <a:srgbClr val="FBFBFC"/>
            </a:solidFill>
            <a:prstDash val="solid"/>
            <a:headEnd type="none" w="sm" len="sm"/>
            <a:tailEnd type="none" w="sm" len="sm"/>
          </a:ln>
        </p:spPr>
      </p:sp>
      <p:sp>
        <p:nvSpPr>
          <p:cNvPr id="10" name="Freeform 10"/>
          <p:cNvSpPr/>
          <p:nvPr/>
        </p:nvSpPr>
        <p:spPr>
          <a:xfrm>
            <a:off x="15656719" y="341212"/>
            <a:ext cx="2242604" cy="2242604"/>
          </a:xfrm>
          <a:custGeom>
            <a:avLst/>
            <a:gdLst/>
            <a:ahLst/>
            <a:cxnLst/>
            <a:rect l="l" t="t" r="r" b="b"/>
            <a:pathLst>
              <a:path w="2242604" h="2242604">
                <a:moveTo>
                  <a:pt x="0" y="0"/>
                </a:moveTo>
                <a:lnTo>
                  <a:pt x="2242605" y="0"/>
                </a:lnTo>
                <a:lnTo>
                  <a:pt x="2242605" y="2242605"/>
                </a:lnTo>
                <a:lnTo>
                  <a:pt x="0" y="2242605"/>
                </a:lnTo>
                <a:lnTo>
                  <a:pt x="0" y="0"/>
                </a:lnTo>
                <a:close/>
              </a:path>
            </a:pathLst>
          </a:custGeom>
          <a:blipFill>
            <a:blip r:embed="rId4"/>
            <a:stretch>
              <a:fillRect/>
            </a:stretch>
          </a:blipFill>
        </p:spPr>
      </p:sp>
      <p:sp>
        <p:nvSpPr>
          <p:cNvPr id="11" name="Freeform 11"/>
          <p:cNvSpPr/>
          <p:nvPr/>
        </p:nvSpPr>
        <p:spPr>
          <a:xfrm>
            <a:off x="5225854" y="223730"/>
            <a:ext cx="2702801" cy="2477568"/>
          </a:xfrm>
          <a:custGeom>
            <a:avLst/>
            <a:gdLst/>
            <a:ahLst/>
            <a:cxnLst/>
            <a:rect l="l" t="t" r="r" b="b"/>
            <a:pathLst>
              <a:path w="2702801" h="2477568">
                <a:moveTo>
                  <a:pt x="0" y="0"/>
                </a:moveTo>
                <a:lnTo>
                  <a:pt x="2702801" y="0"/>
                </a:lnTo>
                <a:lnTo>
                  <a:pt x="2702801" y="2477568"/>
                </a:lnTo>
                <a:lnTo>
                  <a:pt x="0" y="24775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7525694" y="4096497"/>
            <a:ext cx="9071614" cy="3345815"/>
          </a:xfrm>
          <a:prstGeom prst="rect">
            <a:avLst/>
          </a:prstGeom>
        </p:spPr>
        <p:txBody>
          <a:bodyPr lIns="0" tIns="0" rIns="0" bIns="0" rtlCol="0" anchor="t">
            <a:spAutoFit/>
          </a:bodyPr>
          <a:lstStyle/>
          <a:p>
            <a:pPr algn="just">
              <a:lnSpc>
                <a:spcPts val="6655"/>
              </a:lnSpc>
            </a:pPr>
            <a:r>
              <a:rPr lang="en-US" sz="5500" b="1" spc="27">
                <a:solidFill>
                  <a:srgbClr val="35436C"/>
                </a:solidFill>
                <a:latin typeface="Inter Bold"/>
                <a:ea typeface="Inter Bold"/>
                <a:cs typeface="Inter Bold"/>
                <a:sym typeface="Inter Bold"/>
              </a:rPr>
              <a:t>User-Driven Cloud Service Ranking: A Quality &amp; Usability Approach</a:t>
            </a:r>
          </a:p>
        </p:txBody>
      </p:sp>
      <p:sp>
        <p:nvSpPr>
          <p:cNvPr id="13" name="TextBox 13"/>
          <p:cNvSpPr txBox="1"/>
          <p:nvPr/>
        </p:nvSpPr>
        <p:spPr>
          <a:xfrm>
            <a:off x="7525694" y="3171649"/>
            <a:ext cx="5586400" cy="688974"/>
          </a:xfrm>
          <a:prstGeom prst="rect">
            <a:avLst/>
          </a:prstGeom>
        </p:spPr>
        <p:txBody>
          <a:bodyPr lIns="0" tIns="0" rIns="0" bIns="0" rtlCol="0" anchor="t">
            <a:spAutoFit/>
          </a:bodyPr>
          <a:lstStyle/>
          <a:p>
            <a:pPr algn="just">
              <a:lnSpc>
                <a:spcPts val="5600"/>
              </a:lnSpc>
            </a:pPr>
            <a:r>
              <a:rPr lang="en-US" sz="4000" spc="20">
                <a:solidFill>
                  <a:srgbClr val="47557E"/>
                </a:solidFill>
                <a:latin typeface="Inter"/>
                <a:ea typeface="Inter"/>
                <a:cs typeface="Inter"/>
                <a:sym typeface="Inter"/>
              </a:rPr>
              <a:t>Presentation on</a:t>
            </a:r>
          </a:p>
        </p:txBody>
      </p:sp>
      <p:sp>
        <p:nvSpPr>
          <p:cNvPr id="14" name="TextBox 14"/>
          <p:cNvSpPr txBox="1"/>
          <p:nvPr/>
        </p:nvSpPr>
        <p:spPr>
          <a:xfrm>
            <a:off x="13112093" y="7597541"/>
            <a:ext cx="3952087" cy="455295"/>
          </a:xfrm>
          <a:prstGeom prst="rect">
            <a:avLst/>
          </a:prstGeom>
        </p:spPr>
        <p:txBody>
          <a:bodyPr lIns="0" tIns="0" rIns="0" bIns="0" rtlCol="0" anchor="t">
            <a:spAutoFit/>
          </a:bodyPr>
          <a:lstStyle/>
          <a:p>
            <a:pPr algn="r">
              <a:lnSpc>
                <a:spcPts val="3780"/>
              </a:lnSpc>
            </a:pPr>
            <a:r>
              <a:rPr lang="en-US" sz="2700" spc="70">
                <a:solidFill>
                  <a:srgbClr val="47557E"/>
                </a:solidFill>
                <a:latin typeface="Inter"/>
                <a:ea typeface="Inter"/>
                <a:cs typeface="Inter"/>
                <a:sym typeface="Inter"/>
              </a:rPr>
              <a:t>11th February, 2025</a:t>
            </a:r>
          </a:p>
        </p:txBody>
      </p:sp>
      <p:sp>
        <p:nvSpPr>
          <p:cNvPr id="15" name="TextBox 15"/>
          <p:cNvSpPr txBox="1"/>
          <p:nvPr/>
        </p:nvSpPr>
        <p:spPr>
          <a:xfrm>
            <a:off x="583201" y="8014736"/>
            <a:ext cx="6942493" cy="763270"/>
          </a:xfrm>
          <a:prstGeom prst="rect">
            <a:avLst/>
          </a:prstGeom>
        </p:spPr>
        <p:txBody>
          <a:bodyPr lIns="0" tIns="0" rIns="0" bIns="0" rtlCol="0" anchor="t">
            <a:spAutoFit/>
          </a:bodyPr>
          <a:lstStyle/>
          <a:p>
            <a:pPr algn="l">
              <a:lnSpc>
                <a:spcPts val="3079"/>
              </a:lnSpc>
            </a:pPr>
            <a:r>
              <a:rPr lang="en-US" sz="2199" spc="10">
                <a:solidFill>
                  <a:srgbClr val="222E53"/>
                </a:solidFill>
                <a:latin typeface="Inter"/>
                <a:ea typeface="Inter"/>
                <a:cs typeface="Inter"/>
                <a:sym typeface="Inter"/>
              </a:rPr>
              <a:t>Department of Computer Science &amp; Engineering, Jagannath University</a:t>
            </a:r>
          </a:p>
        </p:txBody>
      </p:sp>
      <p:sp>
        <p:nvSpPr>
          <p:cNvPr id="16" name="TextBox 16"/>
          <p:cNvSpPr txBox="1"/>
          <p:nvPr/>
        </p:nvSpPr>
        <p:spPr>
          <a:xfrm>
            <a:off x="15856848" y="9519686"/>
            <a:ext cx="314563" cy="389255"/>
          </a:xfrm>
          <a:prstGeom prst="rect">
            <a:avLst/>
          </a:prstGeom>
        </p:spPr>
        <p:txBody>
          <a:bodyPr lIns="0" tIns="0" rIns="0" bIns="0" rtlCol="0" anchor="t">
            <a:spAutoFit/>
          </a:bodyPr>
          <a:lstStyle/>
          <a:p>
            <a:pPr algn="ctr">
              <a:lnSpc>
                <a:spcPts val="3219"/>
              </a:lnSpc>
              <a:spcBef>
                <a:spcPct val="0"/>
              </a:spcBef>
            </a:pPr>
            <a:r>
              <a:rPr lang="en-US" sz="2299" spc="11">
                <a:solidFill>
                  <a:srgbClr val="FFFFFF"/>
                </a:solidFill>
                <a:latin typeface="Inter"/>
                <a:ea typeface="Inter"/>
                <a:cs typeface="Inter"/>
                <a:sym typeface="Inter"/>
              </a:rPr>
              <a:t>01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grpSp>
        <p:nvGrpSpPr>
          <p:cNvPr id="2" name="Group 2"/>
          <p:cNvGrpSpPr/>
          <p:nvPr/>
        </p:nvGrpSpPr>
        <p:grpSpPr>
          <a:xfrm rot="-4029962">
            <a:off x="8945974" y="3708651"/>
            <a:ext cx="15424018" cy="7898009"/>
            <a:chOff x="0" y="0"/>
            <a:chExt cx="4062293" cy="2080134"/>
          </a:xfrm>
        </p:grpSpPr>
        <p:sp>
          <p:nvSpPr>
            <p:cNvPr id="3" name="Freeform 3"/>
            <p:cNvSpPr/>
            <p:nvPr/>
          </p:nvSpPr>
          <p:spPr>
            <a:xfrm>
              <a:off x="0" y="0"/>
              <a:ext cx="4062293" cy="2080134"/>
            </a:xfrm>
            <a:custGeom>
              <a:avLst/>
              <a:gdLst/>
              <a:ahLst/>
              <a:cxnLst/>
              <a:rect l="l" t="t" r="r" b="b"/>
              <a:pathLst>
                <a:path w="4062293" h="2080134">
                  <a:moveTo>
                    <a:pt x="0" y="0"/>
                  </a:moveTo>
                  <a:lnTo>
                    <a:pt x="4062293" y="0"/>
                  </a:lnTo>
                  <a:lnTo>
                    <a:pt x="4062293" y="2080134"/>
                  </a:lnTo>
                  <a:lnTo>
                    <a:pt x="0" y="2080134"/>
                  </a:lnTo>
                  <a:close/>
                </a:path>
              </a:pathLst>
            </a:custGeom>
            <a:solidFill>
              <a:srgbClr val="606D98"/>
            </a:solidFill>
          </p:spPr>
        </p:sp>
        <p:sp>
          <p:nvSpPr>
            <p:cNvPr id="4" name="TextBox 4"/>
            <p:cNvSpPr txBox="1"/>
            <p:nvPr/>
          </p:nvSpPr>
          <p:spPr>
            <a:xfrm>
              <a:off x="0" y="-38100"/>
              <a:ext cx="4062293" cy="2118234"/>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3905738" y="5143500"/>
            <a:ext cx="3353562" cy="4114800"/>
          </a:xfrm>
          <a:custGeom>
            <a:avLst/>
            <a:gdLst/>
            <a:ahLst/>
            <a:cxnLst/>
            <a:rect l="l" t="t" r="r" b="b"/>
            <a:pathLst>
              <a:path w="3353562" h="4114800">
                <a:moveTo>
                  <a:pt x="0" y="0"/>
                </a:moveTo>
                <a:lnTo>
                  <a:pt x="3353562" y="0"/>
                </a:lnTo>
                <a:lnTo>
                  <a:pt x="335356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181735" y="2379865"/>
            <a:ext cx="4178019" cy="1664543"/>
            <a:chOff x="0" y="0"/>
            <a:chExt cx="5570692" cy="2219391"/>
          </a:xfrm>
        </p:grpSpPr>
        <p:grpSp>
          <p:nvGrpSpPr>
            <p:cNvPr id="7" name="Group 7"/>
            <p:cNvGrpSpPr/>
            <p:nvPr/>
          </p:nvGrpSpPr>
          <p:grpSpPr>
            <a:xfrm rot="-5400000">
              <a:off x="1761900" y="-1375359"/>
              <a:ext cx="1627124" cy="5150925"/>
              <a:chOff x="0" y="0"/>
              <a:chExt cx="313184" cy="991434"/>
            </a:xfrm>
          </p:grpSpPr>
          <p:sp>
            <p:nvSpPr>
              <p:cNvPr id="8" name="Freeform 8"/>
              <p:cNvSpPr/>
              <p:nvPr/>
            </p:nvSpPr>
            <p:spPr>
              <a:xfrm>
                <a:off x="0" y="0"/>
                <a:ext cx="313184" cy="991434"/>
              </a:xfrm>
              <a:custGeom>
                <a:avLst/>
                <a:gdLst/>
                <a:ahLst/>
                <a:cxnLst/>
                <a:rect l="l" t="t" r="r" b="b"/>
                <a:pathLst>
                  <a:path w="313184" h="991434">
                    <a:moveTo>
                      <a:pt x="0" y="0"/>
                    </a:moveTo>
                    <a:lnTo>
                      <a:pt x="313184" y="0"/>
                    </a:lnTo>
                    <a:lnTo>
                      <a:pt x="313184" y="991434"/>
                    </a:lnTo>
                    <a:lnTo>
                      <a:pt x="0" y="991434"/>
                    </a:lnTo>
                    <a:close/>
                  </a:path>
                </a:pathLst>
              </a:custGeom>
              <a:solidFill>
                <a:srgbClr val="47557E"/>
              </a:solidFill>
            </p:spPr>
          </p:sp>
          <p:sp>
            <p:nvSpPr>
              <p:cNvPr id="9" name="TextBox 9"/>
              <p:cNvSpPr txBox="1"/>
              <p:nvPr/>
            </p:nvSpPr>
            <p:spPr>
              <a:xfrm>
                <a:off x="0" y="-38100"/>
                <a:ext cx="313184" cy="1029534"/>
              </a:xfrm>
              <a:prstGeom prst="rect">
                <a:avLst/>
              </a:prstGeom>
            </p:spPr>
            <p:txBody>
              <a:bodyPr lIns="50800" tIns="50800" rIns="50800" bIns="50800" rtlCol="0" anchor="ctr"/>
              <a:lstStyle/>
              <a:p>
                <a:pPr algn="ctr">
                  <a:lnSpc>
                    <a:spcPts val="2660"/>
                  </a:lnSpc>
                </a:pPr>
                <a:endParaRPr/>
              </a:p>
            </p:txBody>
          </p:sp>
        </p:grpSp>
        <p:sp>
          <p:nvSpPr>
            <p:cNvPr id="10" name="TextBox 10"/>
            <p:cNvSpPr txBox="1"/>
            <p:nvPr/>
          </p:nvSpPr>
          <p:spPr>
            <a:xfrm>
              <a:off x="3482175" y="228600"/>
              <a:ext cx="2088517" cy="1990791"/>
            </a:xfrm>
            <a:prstGeom prst="rect">
              <a:avLst/>
            </a:prstGeom>
          </p:spPr>
          <p:txBody>
            <a:bodyPr lIns="0" tIns="0" rIns="0" bIns="0" rtlCol="0" anchor="t">
              <a:spAutoFit/>
            </a:bodyPr>
            <a:lstStyle/>
            <a:p>
              <a:pPr algn="l">
                <a:lnSpc>
                  <a:spcPts val="10726"/>
                </a:lnSpc>
              </a:pPr>
              <a:r>
                <a:rPr lang="en-US" sz="10945" b="1" spc="54">
                  <a:solidFill>
                    <a:srgbClr val="F5B7CC"/>
                  </a:solidFill>
                  <a:latin typeface="Inter Bold"/>
                  <a:ea typeface="Inter Bold"/>
                  <a:cs typeface="Inter Bold"/>
                  <a:sym typeface="Inter Bold"/>
                </a:rPr>
                <a:t>2.</a:t>
              </a:r>
            </a:p>
          </p:txBody>
        </p:sp>
      </p:grpSp>
      <p:sp>
        <p:nvSpPr>
          <p:cNvPr id="11" name="Freeform 11"/>
          <p:cNvSpPr/>
          <p:nvPr/>
        </p:nvSpPr>
        <p:spPr>
          <a:xfrm rot="-4007976" flipH="1" flipV="1">
            <a:off x="9701356" y="8297329"/>
            <a:ext cx="4754343" cy="7494363"/>
          </a:xfrm>
          <a:custGeom>
            <a:avLst/>
            <a:gdLst/>
            <a:ahLst/>
            <a:cxnLst/>
            <a:rect l="l" t="t" r="r" b="b"/>
            <a:pathLst>
              <a:path w="4754343" h="7494363">
                <a:moveTo>
                  <a:pt x="4754344" y="7494363"/>
                </a:moveTo>
                <a:lnTo>
                  <a:pt x="0" y="7494363"/>
                </a:lnTo>
                <a:lnTo>
                  <a:pt x="0" y="0"/>
                </a:lnTo>
                <a:lnTo>
                  <a:pt x="4754344" y="0"/>
                </a:lnTo>
                <a:lnTo>
                  <a:pt x="4754344" y="7494363"/>
                </a:lnTo>
                <a:close/>
              </a:path>
            </a:pathLst>
          </a:custGeom>
          <a:blipFill>
            <a:blip r:embed="rId4">
              <a:alphaModFix amt="64000"/>
              <a:extLst>
                <a:ext uri="{96DAC541-7B7A-43D3-8B79-37D633B846F1}">
                  <asvg:svgBlip xmlns:asvg="http://schemas.microsoft.com/office/drawing/2016/SVG/main" r:embed="rId5"/>
                </a:ext>
              </a:extLst>
            </a:blip>
            <a:stretch>
              <a:fillRect r="-61881"/>
            </a:stretch>
          </a:blipFill>
        </p:spPr>
      </p:sp>
      <p:sp>
        <p:nvSpPr>
          <p:cNvPr id="12" name="Freeform 12"/>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6"/>
            <a:stretch>
              <a:fillRect/>
            </a:stretch>
          </a:blipFill>
        </p:spPr>
      </p:sp>
      <p:sp>
        <p:nvSpPr>
          <p:cNvPr id="13" name="Freeform 13"/>
          <p:cNvSpPr/>
          <p:nvPr/>
        </p:nvSpPr>
        <p:spPr>
          <a:xfrm>
            <a:off x="2667084" y="4220360"/>
            <a:ext cx="10003033" cy="3575876"/>
          </a:xfrm>
          <a:custGeom>
            <a:avLst/>
            <a:gdLst/>
            <a:ahLst/>
            <a:cxnLst/>
            <a:rect l="l" t="t" r="r" b="b"/>
            <a:pathLst>
              <a:path w="10003033" h="3575876">
                <a:moveTo>
                  <a:pt x="0" y="0"/>
                </a:moveTo>
                <a:lnTo>
                  <a:pt x="10003033" y="0"/>
                </a:lnTo>
                <a:lnTo>
                  <a:pt x="10003033" y="3575876"/>
                </a:lnTo>
                <a:lnTo>
                  <a:pt x="0" y="3575876"/>
                </a:lnTo>
                <a:lnTo>
                  <a:pt x="0" y="0"/>
                </a:lnTo>
                <a:close/>
              </a:path>
            </a:pathLst>
          </a:custGeom>
          <a:blipFill>
            <a:blip r:embed="rId7"/>
            <a:stretch>
              <a:fillRect t="-8747"/>
            </a:stretch>
          </a:blipFill>
        </p:spPr>
      </p:sp>
      <p:sp>
        <p:nvSpPr>
          <p:cNvPr id="14" name="TextBox 14"/>
          <p:cNvSpPr txBox="1"/>
          <p:nvPr/>
        </p:nvSpPr>
        <p:spPr>
          <a:xfrm>
            <a:off x="2831551" y="2618504"/>
            <a:ext cx="8862634" cy="638699"/>
          </a:xfrm>
          <a:prstGeom prst="rect">
            <a:avLst/>
          </a:prstGeom>
        </p:spPr>
        <p:txBody>
          <a:bodyPr lIns="0" tIns="0" rIns="0" bIns="0" rtlCol="0" anchor="t">
            <a:spAutoFit/>
          </a:bodyPr>
          <a:lstStyle/>
          <a:p>
            <a:pPr algn="just">
              <a:lnSpc>
                <a:spcPts val="5480"/>
              </a:lnSpc>
            </a:pPr>
            <a:r>
              <a:rPr lang="en-US" sz="3078" b="1" spc="15">
                <a:solidFill>
                  <a:srgbClr val="222E53"/>
                </a:solidFill>
                <a:latin typeface="Inter Bold"/>
                <a:ea typeface="Inter Bold"/>
                <a:cs typeface="Inter Bold"/>
                <a:sym typeface="Inter Bold"/>
              </a:rPr>
              <a:t>Finances</a:t>
            </a:r>
          </a:p>
        </p:txBody>
      </p:sp>
      <p:sp>
        <p:nvSpPr>
          <p:cNvPr id="15" name="TextBox 15"/>
          <p:cNvSpPr txBox="1"/>
          <p:nvPr/>
        </p:nvSpPr>
        <p:spPr>
          <a:xfrm>
            <a:off x="2831551" y="3320100"/>
            <a:ext cx="8862634" cy="442439"/>
          </a:xfrm>
          <a:prstGeom prst="rect">
            <a:avLst/>
          </a:prstGeom>
        </p:spPr>
        <p:txBody>
          <a:bodyPr lIns="0" tIns="0" rIns="0" bIns="0" rtlCol="0" anchor="t">
            <a:spAutoFit/>
          </a:bodyPr>
          <a:lstStyle/>
          <a:p>
            <a:pPr algn="just">
              <a:lnSpc>
                <a:spcPts val="3881"/>
              </a:lnSpc>
            </a:pPr>
            <a:r>
              <a:rPr lang="en-US" sz="2180" spc="10">
                <a:solidFill>
                  <a:srgbClr val="192445"/>
                </a:solidFill>
                <a:latin typeface="Inter"/>
                <a:ea typeface="Inter"/>
                <a:cs typeface="Inter"/>
                <a:sym typeface="Inter"/>
              </a:rPr>
              <a:t>The KPIs to measure the finances are shown in Figure 2 .</a:t>
            </a:r>
          </a:p>
        </p:txBody>
      </p:sp>
      <p:sp>
        <p:nvSpPr>
          <p:cNvPr id="16" name="TextBox 16"/>
          <p:cNvSpPr txBox="1"/>
          <p:nvPr/>
        </p:nvSpPr>
        <p:spPr>
          <a:xfrm>
            <a:off x="3187580" y="8186212"/>
            <a:ext cx="8509159" cy="356235"/>
          </a:xfrm>
          <a:prstGeom prst="rect">
            <a:avLst/>
          </a:prstGeom>
        </p:spPr>
        <p:txBody>
          <a:bodyPr lIns="0" tIns="0" rIns="0" bIns="0" rtlCol="0" anchor="t">
            <a:spAutoFit/>
          </a:bodyPr>
          <a:lstStyle/>
          <a:p>
            <a:pPr algn="ctr">
              <a:lnSpc>
                <a:spcPts val="2939"/>
              </a:lnSpc>
              <a:spcBef>
                <a:spcPct val="0"/>
              </a:spcBef>
            </a:pPr>
            <a:r>
              <a:rPr lang="en-US" sz="2099" spc="10">
                <a:solidFill>
                  <a:srgbClr val="222E53"/>
                </a:solidFill>
                <a:latin typeface="Inter"/>
                <a:ea typeface="Inter"/>
                <a:cs typeface="Inter"/>
                <a:sym typeface="Inter"/>
              </a:rPr>
              <a:t> FIGURE 2: KPIs to evaluate the financial aspects of cloud services.</a:t>
            </a:r>
          </a:p>
        </p:txBody>
      </p:sp>
      <p:sp>
        <p:nvSpPr>
          <p:cNvPr id="17" name="TextBox 17"/>
          <p:cNvSpPr txBox="1"/>
          <p:nvPr/>
        </p:nvSpPr>
        <p:spPr>
          <a:xfrm>
            <a:off x="311762" y="725321"/>
            <a:ext cx="13857255" cy="582549"/>
          </a:xfrm>
          <a:prstGeom prst="rect">
            <a:avLst/>
          </a:prstGeom>
        </p:spPr>
        <p:txBody>
          <a:bodyPr lIns="0" tIns="0" rIns="0" bIns="0" rtlCol="0" anchor="t">
            <a:spAutoFit/>
          </a:bodyPr>
          <a:lstStyle/>
          <a:p>
            <a:pPr algn="l">
              <a:lnSpc>
                <a:spcPts val="4608"/>
              </a:lnSpc>
            </a:pPr>
            <a:r>
              <a:rPr lang="en-US" sz="3600" b="1" spc="18">
                <a:solidFill>
                  <a:srgbClr val="935B86"/>
                </a:solidFill>
                <a:latin typeface="Inter Bold"/>
                <a:ea typeface="Inter Bold"/>
                <a:cs typeface="Inter Bold"/>
                <a:sym typeface="Inter Bold"/>
              </a:rPr>
              <a:t>The UNIFIED CLOUD SERVICE MEASUREMENT INDEX (cont.)</a:t>
            </a:r>
          </a:p>
        </p:txBody>
      </p:sp>
      <p:sp>
        <p:nvSpPr>
          <p:cNvPr id="18" name="TextBox 18"/>
          <p:cNvSpPr txBox="1"/>
          <p:nvPr/>
        </p:nvSpPr>
        <p:spPr>
          <a:xfrm>
            <a:off x="319330" y="9210675"/>
            <a:ext cx="5994054" cy="690607"/>
          </a:xfrm>
          <a:prstGeom prst="rect">
            <a:avLst/>
          </a:prstGeom>
        </p:spPr>
        <p:txBody>
          <a:bodyPr lIns="0" tIns="0" rIns="0" bIns="0" rtlCol="0" anchor="t">
            <a:spAutoFit/>
          </a:bodyPr>
          <a:lstStyle/>
          <a:p>
            <a:pPr algn="l">
              <a:lnSpc>
                <a:spcPts val="2743"/>
              </a:lnSpc>
            </a:pPr>
            <a:r>
              <a:rPr lang="en-US" sz="1959" spc="9">
                <a:solidFill>
                  <a:srgbClr val="222E53"/>
                </a:solidFill>
                <a:latin typeface="Inter"/>
                <a:ea typeface="Inter"/>
                <a:cs typeface="Inter"/>
                <a:sym typeface="Inter"/>
              </a:rPr>
              <a:t>Department of Computer Science &amp; Engineering, Jagannath University</a:t>
            </a:r>
          </a:p>
        </p:txBody>
      </p:sp>
      <p:sp>
        <p:nvSpPr>
          <p:cNvPr id="19" name="TextBox 19"/>
          <p:cNvSpPr txBox="1"/>
          <p:nvPr/>
        </p:nvSpPr>
        <p:spPr>
          <a:xfrm>
            <a:off x="15856848" y="9519686"/>
            <a:ext cx="314563" cy="389255"/>
          </a:xfrm>
          <a:prstGeom prst="rect">
            <a:avLst/>
          </a:prstGeom>
        </p:spPr>
        <p:txBody>
          <a:bodyPr lIns="0" tIns="0" rIns="0" bIns="0" rtlCol="0" anchor="t">
            <a:spAutoFit/>
          </a:bodyPr>
          <a:lstStyle/>
          <a:p>
            <a:pPr algn="ctr">
              <a:lnSpc>
                <a:spcPts val="3219"/>
              </a:lnSpc>
              <a:spcBef>
                <a:spcPct val="0"/>
              </a:spcBef>
            </a:pPr>
            <a:r>
              <a:rPr lang="en-US" sz="2299" spc="11">
                <a:solidFill>
                  <a:srgbClr val="FFFFFF"/>
                </a:solidFill>
                <a:latin typeface="Inter"/>
                <a:ea typeface="Inter"/>
                <a:cs typeface="Inter"/>
                <a:sym typeface="Inter"/>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sp>
        <p:nvSpPr>
          <p:cNvPr id="2" name="Freeform 2"/>
          <p:cNvSpPr/>
          <p:nvPr/>
        </p:nvSpPr>
        <p:spPr>
          <a:xfrm>
            <a:off x="13905738" y="5143500"/>
            <a:ext cx="3353562" cy="4114800"/>
          </a:xfrm>
          <a:custGeom>
            <a:avLst/>
            <a:gdLst/>
            <a:ahLst/>
            <a:cxnLst/>
            <a:rect l="l" t="t" r="r" b="b"/>
            <a:pathLst>
              <a:path w="3353562" h="4114800">
                <a:moveTo>
                  <a:pt x="0" y="0"/>
                </a:moveTo>
                <a:lnTo>
                  <a:pt x="3353562" y="0"/>
                </a:lnTo>
                <a:lnTo>
                  <a:pt x="335356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5400000">
            <a:off x="98654" y="419815"/>
            <a:ext cx="1189120" cy="3764352"/>
            <a:chOff x="0" y="0"/>
            <a:chExt cx="313184" cy="991434"/>
          </a:xfrm>
        </p:grpSpPr>
        <p:sp>
          <p:nvSpPr>
            <p:cNvPr id="4" name="Freeform 4"/>
            <p:cNvSpPr/>
            <p:nvPr/>
          </p:nvSpPr>
          <p:spPr>
            <a:xfrm>
              <a:off x="0" y="0"/>
              <a:ext cx="313184" cy="991434"/>
            </a:xfrm>
            <a:custGeom>
              <a:avLst/>
              <a:gdLst/>
              <a:ahLst/>
              <a:cxnLst/>
              <a:rect l="l" t="t" r="r" b="b"/>
              <a:pathLst>
                <a:path w="313184" h="991434">
                  <a:moveTo>
                    <a:pt x="0" y="0"/>
                  </a:moveTo>
                  <a:lnTo>
                    <a:pt x="313184" y="0"/>
                  </a:lnTo>
                  <a:lnTo>
                    <a:pt x="313184" y="991434"/>
                  </a:lnTo>
                  <a:lnTo>
                    <a:pt x="0" y="991434"/>
                  </a:lnTo>
                  <a:close/>
                </a:path>
              </a:pathLst>
            </a:custGeom>
            <a:solidFill>
              <a:srgbClr val="47557E"/>
            </a:solidFill>
          </p:spPr>
        </p:sp>
        <p:sp>
          <p:nvSpPr>
            <p:cNvPr id="5" name="TextBox 5"/>
            <p:cNvSpPr txBox="1"/>
            <p:nvPr/>
          </p:nvSpPr>
          <p:spPr>
            <a:xfrm>
              <a:off x="0" y="-38100"/>
              <a:ext cx="313184" cy="1029534"/>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210072" y="1710089"/>
            <a:ext cx="1526311" cy="1402880"/>
          </a:xfrm>
          <a:prstGeom prst="rect">
            <a:avLst/>
          </a:prstGeom>
        </p:spPr>
        <p:txBody>
          <a:bodyPr lIns="0" tIns="0" rIns="0" bIns="0" rtlCol="0" anchor="t">
            <a:spAutoFit/>
          </a:bodyPr>
          <a:lstStyle/>
          <a:p>
            <a:pPr algn="l">
              <a:lnSpc>
                <a:spcPts val="10451"/>
              </a:lnSpc>
            </a:pPr>
            <a:r>
              <a:rPr lang="en-US" sz="10665" b="1" spc="53">
                <a:solidFill>
                  <a:srgbClr val="F5B7CC"/>
                </a:solidFill>
                <a:latin typeface="Inter Bold"/>
                <a:ea typeface="Inter Bold"/>
                <a:cs typeface="Inter Bold"/>
                <a:sym typeface="Inter Bold"/>
              </a:rPr>
              <a:t>3.</a:t>
            </a:r>
          </a:p>
        </p:txBody>
      </p:sp>
      <p:grpSp>
        <p:nvGrpSpPr>
          <p:cNvPr id="7" name="Group 7"/>
          <p:cNvGrpSpPr/>
          <p:nvPr/>
        </p:nvGrpSpPr>
        <p:grpSpPr>
          <a:xfrm rot="-6118598">
            <a:off x="14071163" y="4640822"/>
            <a:ext cx="2305496" cy="11599048"/>
            <a:chOff x="0" y="0"/>
            <a:chExt cx="607209" cy="3054893"/>
          </a:xfrm>
        </p:grpSpPr>
        <p:sp>
          <p:nvSpPr>
            <p:cNvPr id="8" name="Freeform 8"/>
            <p:cNvSpPr/>
            <p:nvPr/>
          </p:nvSpPr>
          <p:spPr>
            <a:xfrm>
              <a:off x="0" y="0"/>
              <a:ext cx="607209" cy="3054893"/>
            </a:xfrm>
            <a:custGeom>
              <a:avLst/>
              <a:gdLst/>
              <a:ahLst/>
              <a:cxnLst/>
              <a:rect l="l" t="t" r="r" b="b"/>
              <a:pathLst>
                <a:path w="607209" h="3054893">
                  <a:moveTo>
                    <a:pt x="0" y="0"/>
                  </a:moveTo>
                  <a:lnTo>
                    <a:pt x="607209" y="0"/>
                  </a:lnTo>
                  <a:lnTo>
                    <a:pt x="607209" y="3054893"/>
                  </a:lnTo>
                  <a:lnTo>
                    <a:pt x="0" y="3054893"/>
                  </a:lnTo>
                  <a:close/>
                </a:path>
              </a:pathLst>
            </a:custGeom>
            <a:solidFill>
              <a:srgbClr val="F5B7CC"/>
            </a:solidFill>
          </p:spPr>
        </p:sp>
        <p:sp>
          <p:nvSpPr>
            <p:cNvPr id="9" name="TextBox 9"/>
            <p:cNvSpPr txBox="1"/>
            <p:nvPr/>
          </p:nvSpPr>
          <p:spPr>
            <a:xfrm>
              <a:off x="0" y="-38100"/>
              <a:ext cx="607209" cy="3092993"/>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rot="-6118598">
            <a:off x="2369444" y="-6054082"/>
            <a:ext cx="733877" cy="11599048"/>
            <a:chOff x="0" y="0"/>
            <a:chExt cx="193284" cy="3054893"/>
          </a:xfrm>
        </p:grpSpPr>
        <p:sp>
          <p:nvSpPr>
            <p:cNvPr id="11" name="Freeform 11"/>
            <p:cNvSpPr/>
            <p:nvPr/>
          </p:nvSpPr>
          <p:spPr>
            <a:xfrm>
              <a:off x="0" y="0"/>
              <a:ext cx="193284" cy="3054893"/>
            </a:xfrm>
            <a:custGeom>
              <a:avLst/>
              <a:gdLst/>
              <a:ahLst/>
              <a:cxnLst/>
              <a:rect l="l" t="t" r="r" b="b"/>
              <a:pathLst>
                <a:path w="193284" h="3054893">
                  <a:moveTo>
                    <a:pt x="0" y="0"/>
                  </a:moveTo>
                  <a:lnTo>
                    <a:pt x="193284" y="0"/>
                  </a:lnTo>
                  <a:lnTo>
                    <a:pt x="193284" y="3054893"/>
                  </a:lnTo>
                  <a:lnTo>
                    <a:pt x="0" y="3054893"/>
                  </a:lnTo>
                  <a:close/>
                </a:path>
              </a:pathLst>
            </a:custGeom>
            <a:solidFill>
              <a:srgbClr val="606D98"/>
            </a:solidFill>
          </p:spPr>
        </p:sp>
        <p:sp>
          <p:nvSpPr>
            <p:cNvPr id="12" name="TextBox 12"/>
            <p:cNvSpPr txBox="1"/>
            <p:nvPr/>
          </p:nvSpPr>
          <p:spPr>
            <a:xfrm>
              <a:off x="0" y="-38100"/>
              <a:ext cx="193284" cy="3092993"/>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rot="-10800000">
            <a:off x="14147257" y="-3174612"/>
            <a:ext cx="6989146" cy="11017126"/>
          </a:xfrm>
          <a:custGeom>
            <a:avLst/>
            <a:gdLst/>
            <a:ahLst/>
            <a:cxnLst/>
            <a:rect l="l" t="t" r="r" b="b"/>
            <a:pathLst>
              <a:path w="6989146" h="11017126">
                <a:moveTo>
                  <a:pt x="0" y="0"/>
                </a:moveTo>
                <a:lnTo>
                  <a:pt x="6989146" y="0"/>
                </a:lnTo>
                <a:lnTo>
                  <a:pt x="6989146" y="11017126"/>
                </a:lnTo>
                <a:lnTo>
                  <a:pt x="0" y="11017126"/>
                </a:lnTo>
                <a:lnTo>
                  <a:pt x="0" y="0"/>
                </a:lnTo>
                <a:close/>
              </a:path>
            </a:pathLst>
          </a:custGeom>
          <a:blipFill>
            <a:blip r:embed="rId4">
              <a:alphaModFix amt="7999"/>
              <a:extLst>
                <a:ext uri="{96DAC541-7B7A-43D3-8B79-37D633B846F1}">
                  <asvg:svgBlip xmlns:asvg="http://schemas.microsoft.com/office/drawing/2016/SVG/main" r:embed="rId5"/>
                </a:ext>
              </a:extLst>
            </a:blip>
            <a:stretch>
              <a:fillRect r="-61881"/>
            </a:stretch>
          </a:blipFill>
        </p:spPr>
      </p:sp>
      <p:sp>
        <p:nvSpPr>
          <p:cNvPr id="14" name="Freeform 14"/>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6"/>
            <a:stretch>
              <a:fillRect/>
            </a:stretch>
          </a:blipFill>
        </p:spPr>
      </p:sp>
      <p:sp>
        <p:nvSpPr>
          <p:cNvPr id="15" name="Freeform 15"/>
          <p:cNvSpPr/>
          <p:nvPr/>
        </p:nvSpPr>
        <p:spPr>
          <a:xfrm>
            <a:off x="5375988" y="2942529"/>
            <a:ext cx="7536025" cy="5855695"/>
          </a:xfrm>
          <a:custGeom>
            <a:avLst/>
            <a:gdLst/>
            <a:ahLst/>
            <a:cxnLst/>
            <a:rect l="l" t="t" r="r" b="b"/>
            <a:pathLst>
              <a:path w="7536025" h="5855695">
                <a:moveTo>
                  <a:pt x="0" y="0"/>
                </a:moveTo>
                <a:lnTo>
                  <a:pt x="7536024" y="0"/>
                </a:lnTo>
                <a:lnTo>
                  <a:pt x="7536024" y="5855695"/>
                </a:lnTo>
                <a:lnTo>
                  <a:pt x="0" y="5855695"/>
                </a:lnTo>
                <a:lnTo>
                  <a:pt x="0" y="0"/>
                </a:lnTo>
                <a:close/>
              </a:path>
            </a:pathLst>
          </a:custGeom>
          <a:blipFill>
            <a:blip r:embed="rId7"/>
            <a:stretch>
              <a:fillRect l="-13563" t="-5657" r="-40375" b="-1324"/>
            </a:stretch>
          </a:blipFill>
        </p:spPr>
      </p:sp>
      <p:sp>
        <p:nvSpPr>
          <p:cNvPr id="16" name="TextBox 16"/>
          <p:cNvSpPr txBox="1"/>
          <p:nvPr/>
        </p:nvSpPr>
        <p:spPr>
          <a:xfrm>
            <a:off x="2721643" y="1634040"/>
            <a:ext cx="8635879" cy="690372"/>
          </a:xfrm>
          <a:prstGeom prst="rect">
            <a:avLst/>
          </a:prstGeom>
        </p:spPr>
        <p:txBody>
          <a:bodyPr lIns="0" tIns="0" rIns="0" bIns="0" rtlCol="0" anchor="t">
            <a:spAutoFit/>
          </a:bodyPr>
          <a:lstStyle/>
          <a:p>
            <a:pPr algn="just">
              <a:lnSpc>
                <a:spcPts val="5874"/>
              </a:lnSpc>
            </a:pPr>
            <a:r>
              <a:rPr lang="en-US" sz="3300" b="1" spc="16">
                <a:solidFill>
                  <a:srgbClr val="222E53"/>
                </a:solidFill>
                <a:latin typeface="Inter Bold"/>
                <a:ea typeface="Inter Bold"/>
                <a:cs typeface="Inter Bold"/>
                <a:sym typeface="Inter Bold"/>
              </a:rPr>
              <a:t> Performance</a:t>
            </a:r>
          </a:p>
        </p:txBody>
      </p:sp>
      <p:sp>
        <p:nvSpPr>
          <p:cNvPr id="17" name="TextBox 17"/>
          <p:cNvSpPr txBox="1"/>
          <p:nvPr/>
        </p:nvSpPr>
        <p:spPr>
          <a:xfrm>
            <a:off x="2819619" y="2301480"/>
            <a:ext cx="12384564" cy="511175"/>
          </a:xfrm>
          <a:prstGeom prst="rect">
            <a:avLst/>
          </a:prstGeom>
        </p:spPr>
        <p:txBody>
          <a:bodyPr lIns="0" tIns="0" rIns="0" bIns="0" rtlCol="0" anchor="t">
            <a:spAutoFit/>
          </a:bodyPr>
          <a:lstStyle/>
          <a:p>
            <a:pPr algn="l">
              <a:lnSpc>
                <a:spcPts val="4449"/>
              </a:lnSpc>
            </a:pPr>
            <a:r>
              <a:rPr lang="en-US" sz="2499" spc="12">
                <a:solidFill>
                  <a:srgbClr val="192445"/>
                </a:solidFill>
                <a:latin typeface="Inter"/>
                <a:ea typeface="Inter"/>
                <a:cs typeface="Inter"/>
                <a:sym typeface="Inter"/>
              </a:rPr>
              <a:t>The Cloud service performance is measured using the KPIs shown in Figure 3.</a:t>
            </a:r>
          </a:p>
        </p:txBody>
      </p:sp>
      <p:sp>
        <p:nvSpPr>
          <p:cNvPr id="18" name="TextBox 18"/>
          <p:cNvSpPr txBox="1"/>
          <p:nvPr/>
        </p:nvSpPr>
        <p:spPr>
          <a:xfrm>
            <a:off x="5765244" y="8874424"/>
            <a:ext cx="6757511" cy="339725"/>
          </a:xfrm>
          <a:prstGeom prst="rect">
            <a:avLst/>
          </a:prstGeom>
        </p:spPr>
        <p:txBody>
          <a:bodyPr lIns="0" tIns="0" rIns="0" bIns="0" rtlCol="0" anchor="t">
            <a:spAutoFit/>
          </a:bodyPr>
          <a:lstStyle/>
          <a:p>
            <a:pPr algn="ctr">
              <a:lnSpc>
                <a:spcPts val="2799"/>
              </a:lnSpc>
              <a:spcBef>
                <a:spcPct val="0"/>
              </a:spcBef>
            </a:pPr>
            <a:r>
              <a:rPr lang="en-US" sz="1999" spc="9">
                <a:solidFill>
                  <a:srgbClr val="222E53"/>
                </a:solidFill>
                <a:latin typeface="Inter"/>
                <a:ea typeface="Inter"/>
                <a:cs typeface="Inter"/>
                <a:sym typeface="Inter"/>
              </a:rPr>
              <a:t> FIGURE 3: KPIs to evaluate Cloud service performance.</a:t>
            </a:r>
          </a:p>
        </p:txBody>
      </p:sp>
      <p:sp>
        <p:nvSpPr>
          <p:cNvPr id="19" name="TextBox 19"/>
          <p:cNvSpPr txBox="1"/>
          <p:nvPr/>
        </p:nvSpPr>
        <p:spPr>
          <a:xfrm>
            <a:off x="311762" y="725321"/>
            <a:ext cx="13857255" cy="582549"/>
          </a:xfrm>
          <a:prstGeom prst="rect">
            <a:avLst/>
          </a:prstGeom>
        </p:spPr>
        <p:txBody>
          <a:bodyPr lIns="0" tIns="0" rIns="0" bIns="0" rtlCol="0" anchor="t">
            <a:spAutoFit/>
          </a:bodyPr>
          <a:lstStyle/>
          <a:p>
            <a:pPr algn="l">
              <a:lnSpc>
                <a:spcPts val="4608"/>
              </a:lnSpc>
            </a:pPr>
            <a:r>
              <a:rPr lang="en-US" sz="3600" b="1" spc="18">
                <a:solidFill>
                  <a:srgbClr val="935B86"/>
                </a:solidFill>
                <a:latin typeface="Inter Bold"/>
                <a:ea typeface="Inter Bold"/>
                <a:cs typeface="Inter Bold"/>
                <a:sym typeface="Inter Bold"/>
              </a:rPr>
              <a:t>The UNIFIED CLOUD SERVICE MEASUREMENT INDEX (cont.)</a:t>
            </a:r>
          </a:p>
        </p:txBody>
      </p:sp>
      <p:sp>
        <p:nvSpPr>
          <p:cNvPr id="20" name="TextBox 20"/>
          <p:cNvSpPr txBox="1"/>
          <p:nvPr/>
        </p:nvSpPr>
        <p:spPr>
          <a:xfrm>
            <a:off x="319330" y="9210675"/>
            <a:ext cx="5994054" cy="690607"/>
          </a:xfrm>
          <a:prstGeom prst="rect">
            <a:avLst/>
          </a:prstGeom>
        </p:spPr>
        <p:txBody>
          <a:bodyPr lIns="0" tIns="0" rIns="0" bIns="0" rtlCol="0" anchor="t">
            <a:spAutoFit/>
          </a:bodyPr>
          <a:lstStyle/>
          <a:p>
            <a:pPr algn="l">
              <a:lnSpc>
                <a:spcPts val="2743"/>
              </a:lnSpc>
            </a:pPr>
            <a:r>
              <a:rPr lang="en-US" sz="1959" spc="9">
                <a:solidFill>
                  <a:srgbClr val="222E53"/>
                </a:solidFill>
                <a:latin typeface="Inter"/>
                <a:ea typeface="Inter"/>
                <a:cs typeface="Inter"/>
                <a:sym typeface="Inter"/>
              </a:rPr>
              <a:t>Department of Computer Science &amp; Engineering, Jagannath University</a:t>
            </a:r>
          </a:p>
        </p:txBody>
      </p:sp>
      <p:sp>
        <p:nvSpPr>
          <p:cNvPr id="21" name="TextBox 21"/>
          <p:cNvSpPr txBox="1"/>
          <p:nvPr/>
        </p:nvSpPr>
        <p:spPr>
          <a:xfrm>
            <a:off x="15883637" y="9519686"/>
            <a:ext cx="260985" cy="389255"/>
          </a:xfrm>
          <a:prstGeom prst="rect">
            <a:avLst/>
          </a:prstGeom>
        </p:spPr>
        <p:txBody>
          <a:bodyPr lIns="0" tIns="0" rIns="0" bIns="0" rtlCol="0" anchor="t">
            <a:spAutoFit/>
          </a:bodyPr>
          <a:lstStyle/>
          <a:p>
            <a:pPr algn="ctr">
              <a:lnSpc>
                <a:spcPts val="3219"/>
              </a:lnSpc>
              <a:spcBef>
                <a:spcPct val="0"/>
              </a:spcBef>
            </a:pPr>
            <a:r>
              <a:rPr lang="en-US" sz="2299" spc="11" dirty="0">
                <a:latin typeface="Inter"/>
                <a:ea typeface="Inter"/>
                <a:cs typeface="Inter"/>
                <a:sym typeface="Inter"/>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sp>
        <p:nvSpPr>
          <p:cNvPr id="2" name="Freeform 2"/>
          <p:cNvSpPr/>
          <p:nvPr/>
        </p:nvSpPr>
        <p:spPr>
          <a:xfrm>
            <a:off x="13905738" y="5143500"/>
            <a:ext cx="3353562" cy="4114800"/>
          </a:xfrm>
          <a:custGeom>
            <a:avLst/>
            <a:gdLst/>
            <a:ahLst/>
            <a:cxnLst/>
            <a:rect l="l" t="t" r="r" b="b"/>
            <a:pathLst>
              <a:path w="3353562" h="4114800">
                <a:moveTo>
                  <a:pt x="0" y="0"/>
                </a:moveTo>
                <a:lnTo>
                  <a:pt x="3353562" y="0"/>
                </a:lnTo>
                <a:lnTo>
                  <a:pt x="335356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5400000">
            <a:off x="98654" y="419815"/>
            <a:ext cx="1189120" cy="3764352"/>
            <a:chOff x="0" y="0"/>
            <a:chExt cx="313184" cy="991434"/>
          </a:xfrm>
        </p:grpSpPr>
        <p:sp>
          <p:nvSpPr>
            <p:cNvPr id="4" name="Freeform 4"/>
            <p:cNvSpPr/>
            <p:nvPr/>
          </p:nvSpPr>
          <p:spPr>
            <a:xfrm>
              <a:off x="0" y="0"/>
              <a:ext cx="313184" cy="991434"/>
            </a:xfrm>
            <a:custGeom>
              <a:avLst/>
              <a:gdLst/>
              <a:ahLst/>
              <a:cxnLst/>
              <a:rect l="l" t="t" r="r" b="b"/>
              <a:pathLst>
                <a:path w="313184" h="991434">
                  <a:moveTo>
                    <a:pt x="0" y="0"/>
                  </a:moveTo>
                  <a:lnTo>
                    <a:pt x="313184" y="0"/>
                  </a:lnTo>
                  <a:lnTo>
                    <a:pt x="313184" y="991434"/>
                  </a:lnTo>
                  <a:lnTo>
                    <a:pt x="0" y="991434"/>
                  </a:lnTo>
                  <a:close/>
                </a:path>
              </a:pathLst>
            </a:custGeom>
            <a:solidFill>
              <a:srgbClr val="47557E"/>
            </a:solidFill>
          </p:spPr>
        </p:sp>
        <p:sp>
          <p:nvSpPr>
            <p:cNvPr id="5" name="TextBox 5"/>
            <p:cNvSpPr txBox="1"/>
            <p:nvPr/>
          </p:nvSpPr>
          <p:spPr>
            <a:xfrm>
              <a:off x="0" y="-38100"/>
              <a:ext cx="313184" cy="1029534"/>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210072" y="1710089"/>
            <a:ext cx="1526311" cy="1402880"/>
          </a:xfrm>
          <a:prstGeom prst="rect">
            <a:avLst/>
          </a:prstGeom>
        </p:spPr>
        <p:txBody>
          <a:bodyPr lIns="0" tIns="0" rIns="0" bIns="0" rtlCol="0" anchor="t">
            <a:spAutoFit/>
          </a:bodyPr>
          <a:lstStyle/>
          <a:p>
            <a:pPr algn="l">
              <a:lnSpc>
                <a:spcPts val="10451"/>
              </a:lnSpc>
            </a:pPr>
            <a:r>
              <a:rPr lang="en-US" sz="10665" b="1" spc="53">
                <a:solidFill>
                  <a:srgbClr val="F5B7CC"/>
                </a:solidFill>
                <a:latin typeface="Inter Bold"/>
                <a:ea typeface="Inter Bold"/>
                <a:cs typeface="Inter Bold"/>
                <a:sym typeface="Inter Bold"/>
              </a:rPr>
              <a:t>4.</a:t>
            </a:r>
          </a:p>
        </p:txBody>
      </p:sp>
      <p:grpSp>
        <p:nvGrpSpPr>
          <p:cNvPr id="7" name="Group 7"/>
          <p:cNvGrpSpPr/>
          <p:nvPr/>
        </p:nvGrpSpPr>
        <p:grpSpPr>
          <a:xfrm rot="-6118598">
            <a:off x="2369444" y="-6054082"/>
            <a:ext cx="733877" cy="11599048"/>
            <a:chOff x="0" y="0"/>
            <a:chExt cx="193284" cy="3054893"/>
          </a:xfrm>
        </p:grpSpPr>
        <p:sp>
          <p:nvSpPr>
            <p:cNvPr id="8" name="Freeform 8"/>
            <p:cNvSpPr/>
            <p:nvPr/>
          </p:nvSpPr>
          <p:spPr>
            <a:xfrm>
              <a:off x="0" y="0"/>
              <a:ext cx="193284" cy="3054893"/>
            </a:xfrm>
            <a:custGeom>
              <a:avLst/>
              <a:gdLst/>
              <a:ahLst/>
              <a:cxnLst/>
              <a:rect l="l" t="t" r="r" b="b"/>
              <a:pathLst>
                <a:path w="193284" h="3054893">
                  <a:moveTo>
                    <a:pt x="0" y="0"/>
                  </a:moveTo>
                  <a:lnTo>
                    <a:pt x="193284" y="0"/>
                  </a:lnTo>
                  <a:lnTo>
                    <a:pt x="193284" y="3054893"/>
                  </a:lnTo>
                  <a:lnTo>
                    <a:pt x="0" y="3054893"/>
                  </a:lnTo>
                  <a:close/>
                </a:path>
              </a:pathLst>
            </a:custGeom>
            <a:solidFill>
              <a:srgbClr val="606D98"/>
            </a:solidFill>
          </p:spPr>
        </p:sp>
        <p:sp>
          <p:nvSpPr>
            <p:cNvPr id="9" name="TextBox 9"/>
            <p:cNvSpPr txBox="1"/>
            <p:nvPr/>
          </p:nvSpPr>
          <p:spPr>
            <a:xfrm>
              <a:off x="0" y="-38100"/>
              <a:ext cx="193284" cy="3092993"/>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rot="-10800000">
            <a:off x="14147257" y="-3174612"/>
            <a:ext cx="6989146" cy="11017126"/>
          </a:xfrm>
          <a:custGeom>
            <a:avLst/>
            <a:gdLst/>
            <a:ahLst/>
            <a:cxnLst/>
            <a:rect l="l" t="t" r="r" b="b"/>
            <a:pathLst>
              <a:path w="6989146" h="11017126">
                <a:moveTo>
                  <a:pt x="0" y="0"/>
                </a:moveTo>
                <a:lnTo>
                  <a:pt x="6989146" y="0"/>
                </a:lnTo>
                <a:lnTo>
                  <a:pt x="6989146" y="11017126"/>
                </a:lnTo>
                <a:lnTo>
                  <a:pt x="0" y="11017126"/>
                </a:lnTo>
                <a:lnTo>
                  <a:pt x="0" y="0"/>
                </a:lnTo>
                <a:close/>
              </a:path>
            </a:pathLst>
          </a:custGeom>
          <a:blipFill>
            <a:blip r:embed="rId4">
              <a:alphaModFix amt="7999"/>
              <a:extLst>
                <a:ext uri="{96DAC541-7B7A-43D3-8B79-37D633B846F1}">
                  <asvg:svgBlip xmlns:asvg="http://schemas.microsoft.com/office/drawing/2016/SVG/main" r:embed="rId5"/>
                </a:ext>
              </a:extLst>
            </a:blip>
            <a:stretch>
              <a:fillRect r="-61881"/>
            </a:stretch>
          </a:blipFill>
        </p:spPr>
      </p:sp>
      <p:sp>
        <p:nvSpPr>
          <p:cNvPr id="11" name="Freeform 11"/>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6"/>
            <a:stretch>
              <a:fillRect/>
            </a:stretch>
          </a:blipFill>
        </p:spPr>
      </p:sp>
      <p:sp>
        <p:nvSpPr>
          <p:cNvPr id="12" name="Freeform 12"/>
          <p:cNvSpPr/>
          <p:nvPr/>
        </p:nvSpPr>
        <p:spPr>
          <a:xfrm>
            <a:off x="5110805" y="3224092"/>
            <a:ext cx="8066390" cy="4773231"/>
          </a:xfrm>
          <a:custGeom>
            <a:avLst/>
            <a:gdLst/>
            <a:ahLst/>
            <a:cxnLst/>
            <a:rect l="l" t="t" r="r" b="b"/>
            <a:pathLst>
              <a:path w="8066390" h="4773231">
                <a:moveTo>
                  <a:pt x="0" y="0"/>
                </a:moveTo>
                <a:lnTo>
                  <a:pt x="8066390" y="0"/>
                </a:lnTo>
                <a:lnTo>
                  <a:pt x="8066390" y="4773231"/>
                </a:lnTo>
                <a:lnTo>
                  <a:pt x="0" y="4773231"/>
                </a:lnTo>
                <a:lnTo>
                  <a:pt x="0" y="0"/>
                </a:lnTo>
                <a:close/>
              </a:path>
            </a:pathLst>
          </a:custGeom>
          <a:blipFill>
            <a:blip r:embed="rId7"/>
            <a:stretch>
              <a:fillRect l="-32257" t="-18095" r="-30500" b="-863"/>
            </a:stretch>
          </a:blipFill>
        </p:spPr>
      </p:sp>
      <p:sp>
        <p:nvSpPr>
          <p:cNvPr id="13" name="TextBox 13"/>
          <p:cNvSpPr txBox="1"/>
          <p:nvPr/>
        </p:nvSpPr>
        <p:spPr>
          <a:xfrm>
            <a:off x="2721643" y="1634040"/>
            <a:ext cx="8635879" cy="690372"/>
          </a:xfrm>
          <a:prstGeom prst="rect">
            <a:avLst/>
          </a:prstGeom>
        </p:spPr>
        <p:txBody>
          <a:bodyPr lIns="0" tIns="0" rIns="0" bIns="0" rtlCol="0" anchor="t">
            <a:spAutoFit/>
          </a:bodyPr>
          <a:lstStyle/>
          <a:p>
            <a:pPr algn="just">
              <a:lnSpc>
                <a:spcPts val="5874"/>
              </a:lnSpc>
            </a:pPr>
            <a:r>
              <a:rPr lang="en-US" sz="3300" b="1" spc="16">
                <a:solidFill>
                  <a:srgbClr val="222E53"/>
                </a:solidFill>
                <a:latin typeface="Inter Bold"/>
                <a:ea typeface="Inter Bold"/>
                <a:cs typeface="Inter Bold"/>
                <a:sym typeface="Inter Bold"/>
              </a:rPr>
              <a:t>Agility</a:t>
            </a:r>
          </a:p>
        </p:txBody>
      </p:sp>
      <p:sp>
        <p:nvSpPr>
          <p:cNvPr id="14" name="TextBox 14"/>
          <p:cNvSpPr txBox="1"/>
          <p:nvPr/>
        </p:nvSpPr>
        <p:spPr>
          <a:xfrm>
            <a:off x="2819619" y="2301480"/>
            <a:ext cx="12384564" cy="511175"/>
          </a:xfrm>
          <a:prstGeom prst="rect">
            <a:avLst/>
          </a:prstGeom>
        </p:spPr>
        <p:txBody>
          <a:bodyPr lIns="0" tIns="0" rIns="0" bIns="0" rtlCol="0" anchor="t">
            <a:spAutoFit/>
          </a:bodyPr>
          <a:lstStyle/>
          <a:p>
            <a:pPr algn="l">
              <a:lnSpc>
                <a:spcPts val="4449"/>
              </a:lnSpc>
            </a:pPr>
            <a:r>
              <a:rPr lang="en-US" sz="2499" spc="12">
                <a:solidFill>
                  <a:srgbClr val="192445"/>
                </a:solidFill>
                <a:latin typeface="Inter"/>
                <a:ea typeface="Inter"/>
                <a:cs typeface="Inter"/>
                <a:sym typeface="Inter"/>
              </a:rPr>
              <a:t>The KPIs to measure agility are shown in Figure 4.</a:t>
            </a:r>
          </a:p>
        </p:txBody>
      </p:sp>
      <p:sp>
        <p:nvSpPr>
          <p:cNvPr id="15" name="TextBox 15"/>
          <p:cNvSpPr txBox="1"/>
          <p:nvPr/>
        </p:nvSpPr>
        <p:spPr>
          <a:xfrm>
            <a:off x="5727136" y="8361135"/>
            <a:ext cx="7736205" cy="389255"/>
          </a:xfrm>
          <a:prstGeom prst="rect">
            <a:avLst/>
          </a:prstGeom>
        </p:spPr>
        <p:txBody>
          <a:bodyPr lIns="0" tIns="0" rIns="0" bIns="0" rtlCol="0" anchor="t">
            <a:spAutoFit/>
          </a:bodyPr>
          <a:lstStyle/>
          <a:p>
            <a:pPr algn="ctr">
              <a:lnSpc>
                <a:spcPts val="3219"/>
              </a:lnSpc>
              <a:spcBef>
                <a:spcPct val="0"/>
              </a:spcBef>
            </a:pPr>
            <a:r>
              <a:rPr lang="en-US" sz="2299" spc="11">
                <a:solidFill>
                  <a:srgbClr val="222E53"/>
                </a:solidFill>
                <a:latin typeface="Inter"/>
                <a:ea typeface="Inter"/>
                <a:cs typeface="Inter"/>
                <a:sym typeface="Inter"/>
              </a:rPr>
              <a:t>FIGURE 4: KPIs to evaluate the agility of cloud services.</a:t>
            </a:r>
          </a:p>
        </p:txBody>
      </p:sp>
      <p:sp>
        <p:nvSpPr>
          <p:cNvPr id="16" name="TextBox 16"/>
          <p:cNvSpPr txBox="1"/>
          <p:nvPr/>
        </p:nvSpPr>
        <p:spPr>
          <a:xfrm>
            <a:off x="311762" y="725321"/>
            <a:ext cx="13857255" cy="582549"/>
          </a:xfrm>
          <a:prstGeom prst="rect">
            <a:avLst/>
          </a:prstGeom>
        </p:spPr>
        <p:txBody>
          <a:bodyPr lIns="0" tIns="0" rIns="0" bIns="0" rtlCol="0" anchor="t">
            <a:spAutoFit/>
          </a:bodyPr>
          <a:lstStyle/>
          <a:p>
            <a:pPr algn="l">
              <a:lnSpc>
                <a:spcPts val="4608"/>
              </a:lnSpc>
            </a:pPr>
            <a:r>
              <a:rPr lang="en-US" sz="3600" b="1" spc="18">
                <a:solidFill>
                  <a:srgbClr val="935B86"/>
                </a:solidFill>
                <a:latin typeface="Inter Bold"/>
                <a:ea typeface="Inter Bold"/>
                <a:cs typeface="Inter Bold"/>
                <a:sym typeface="Inter Bold"/>
              </a:rPr>
              <a:t>The UNIFIED CLOUD SERVICE MEASUREMENT INDEX (cont.)</a:t>
            </a:r>
          </a:p>
        </p:txBody>
      </p:sp>
      <p:sp>
        <p:nvSpPr>
          <p:cNvPr id="17" name="TextBox 17"/>
          <p:cNvSpPr txBox="1"/>
          <p:nvPr/>
        </p:nvSpPr>
        <p:spPr>
          <a:xfrm>
            <a:off x="319330" y="9210675"/>
            <a:ext cx="5994054" cy="690607"/>
          </a:xfrm>
          <a:prstGeom prst="rect">
            <a:avLst/>
          </a:prstGeom>
        </p:spPr>
        <p:txBody>
          <a:bodyPr lIns="0" tIns="0" rIns="0" bIns="0" rtlCol="0" anchor="t">
            <a:spAutoFit/>
          </a:bodyPr>
          <a:lstStyle/>
          <a:p>
            <a:pPr algn="l">
              <a:lnSpc>
                <a:spcPts val="2743"/>
              </a:lnSpc>
            </a:pPr>
            <a:r>
              <a:rPr lang="en-US" sz="1959" spc="9">
                <a:solidFill>
                  <a:srgbClr val="222E53"/>
                </a:solidFill>
                <a:latin typeface="Inter"/>
                <a:ea typeface="Inter"/>
                <a:cs typeface="Inter"/>
                <a:sym typeface="Inter"/>
              </a:rPr>
              <a:t>Department of Computer Science &amp; Engineering, Jagannath University</a:t>
            </a:r>
          </a:p>
        </p:txBody>
      </p:sp>
      <p:grpSp>
        <p:nvGrpSpPr>
          <p:cNvPr id="18" name="Group 18"/>
          <p:cNvGrpSpPr/>
          <p:nvPr/>
        </p:nvGrpSpPr>
        <p:grpSpPr>
          <a:xfrm rot="-6118598">
            <a:off x="14071163" y="4640822"/>
            <a:ext cx="2305496" cy="11599048"/>
            <a:chOff x="0" y="0"/>
            <a:chExt cx="607209" cy="3054893"/>
          </a:xfrm>
        </p:grpSpPr>
        <p:sp>
          <p:nvSpPr>
            <p:cNvPr id="19" name="Freeform 19"/>
            <p:cNvSpPr/>
            <p:nvPr/>
          </p:nvSpPr>
          <p:spPr>
            <a:xfrm>
              <a:off x="0" y="0"/>
              <a:ext cx="607209" cy="3054893"/>
            </a:xfrm>
            <a:custGeom>
              <a:avLst/>
              <a:gdLst/>
              <a:ahLst/>
              <a:cxnLst/>
              <a:rect l="l" t="t" r="r" b="b"/>
              <a:pathLst>
                <a:path w="607209" h="3054893">
                  <a:moveTo>
                    <a:pt x="0" y="0"/>
                  </a:moveTo>
                  <a:lnTo>
                    <a:pt x="607209" y="0"/>
                  </a:lnTo>
                  <a:lnTo>
                    <a:pt x="607209" y="3054893"/>
                  </a:lnTo>
                  <a:lnTo>
                    <a:pt x="0" y="3054893"/>
                  </a:lnTo>
                  <a:close/>
                </a:path>
              </a:pathLst>
            </a:custGeom>
            <a:solidFill>
              <a:srgbClr val="F5B7CC"/>
            </a:solidFill>
          </p:spPr>
        </p:sp>
        <p:sp>
          <p:nvSpPr>
            <p:cNvPr id="20" name="TextBox 20"/>
            <p:cNvSpPr txBox="1"/>
            <p:nvPr/>
          </p:nvSpPr>
          <p:spPr>
            <a:xfrm>
              <a:off x="0" y="-38100"/>
              <a:ext cx="607209" cy="3092993"/>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5859765" y="9519686"/>
            <a:ext cx="308729" cy="389255"/>
          </a:xfrm>
          <a:prstGeom prst="rect">
            <a:avLst/>
          </a:prstGeom>
        </p:spPr>
        <p:txBody>
          <a:bodyPr lIns="0" tIns="0" rIns="0" bIns="0" rtlCol="0" anchor="t">
            <a:spAutoFit/>
          </a:bodyPr>
          <a:lstStyle/>
          <a:p>
            <a:pPr algn="ctr">
              <a:lnSpc>
                <a:spcPts val="3219"/>
              </a:lnSpc>
              <a:spcBef>
                <a:spcPct val="0"/>
              </a:spcBef>
            </a:pPr>
            <a:r>
              <a:rPr lang="en-US" sz="2299" spc="11" dirty="0">
                <a:latin typeface="Inter"/>
                <a:ea typeface="Inter"/>
                <a:cs typeface="Inter"/>
                <a:sym typeface="Inter"/>
              </a:rPr>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sp>
        <p:nvSpPr>
          <p:cNvPr id="2" name="Freeform 2"/>
          <p:cNvSpPr/>
          <p:nvPr/>
        </p:nvSpPr>
        <p:spPr>
          <a:xfrm>
            <a:off x="13905738" y="5143500"/>
            <a:ext cx="3353562" cy="4114800"/>
          </a:xfrm>
          <a:custGeom>
            <a:avLst/>
            <a:gdLst/>
            <a:ahLst/>
            <a:cxnLst/>
            <a:rect l="l" t="t" r="r" b="b"/>
            <a:pathLst>
              <a:path w="3353562" h="4114800">
                <a:moveTo>
                  <a:pt x="0" y="0"/>
                </a:moveTo>
                <a:lnTo>
                  <a:pt x="3353562" y="0"/>
                </a:lnTo>
                <a:lnTo>
                  <a:pt x="335356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5400000">
            <a:off x="67718" y="282146"/>
            <a:ext cx="1189120" cy="3764352"/>
            <a:chOff x="0" y="0"/>
            <a:chExt cx="313184" cy="991434"/>
          </a:xfrm>
        </p:grpSpPr>
        <p:sp>
          <p:nvSpPr>
            <p:cNvPr id="4" name="Freeform 4"/>
            <p:cNvSpPr/>
            <p:nvPr/>
          </p:nvSpPr>
          <p:spPr>
            <a:xfrm>
              <a:off x="0" y="0"/>
              <a:ext cx="313184" cy="991434"/>
            </a:xfrm>
            <a:custGeom>
              <a:avLst/>
              <a:gdLst/>
              <a:ahLst/>
              <a:cxnLst/>
              <a:rect l="l" t="t" r="r" b="b"/>
              <a:pathLst>
                <a:path w="313184" h="991434">
                  <a:moveTo>
                    <a:pt x="0" y="0"/>
                  </a:moveTo>
                  <a:lnTo>
                    <a:pt x="313184" y="0"/>
                  </a:lnTo>
                  <a:lnTo>
                    <a:pt x="313184" y="991434"/>
                  </a:lnTo>
                  <a:lnTo>
                    <a:pt x="0" y="991434"/>
                  </a:lnTo>
                  <a:close/>
                </a:path>
              </a:pathLst>
            </a:custGeom>
            <a:solidFill>
              <a:srgbClr val="47557E"/>
            </a:solidFill>
          </p:spPr>
        </p:sp>
        <p:sp>
          <p:nvSpPr>
            <p:cNvPr id="5" name="TextBox 5"/>
            <p:cNvSpPr txBox="1"/>
            <p:nvPr/>
          </p:nvSpPr>
          <p:spPr>
            <a:xfrm>
              <a:off x="0" y="-38100"/>
              <a:ext cx="313184" cy="1029534"/>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6118598">
            <a:off x="2369444" y="-6054082"/>
            <a:ext cx="733877" cy="11599048"/>
            <a:chOff x="0" y="0"/>
            <a:chExt cx="193284" cy="3054893"/>
          </a:xfrm>
        </p:grpSpPr>
        <p:sp>
          <p:nvSpPr>
            <p:cNvPr id="7" name="Freeform 7"/>
            <p:cNvSpPr/>
            <p:nvPr/>
          </p:nvSpPr>
          <p:spPr>
            <a:xfrm>
              <a:off x="0" y="0"/>
              <a:ext cx="193284" cy="3054893"/>
            </a:xfrm>
            <a:custGeom>
              <a:avLst/>
              <a:gdLst/>
              <a:ahLst/>
              <a:cxnLst/>
              <a:rect l="l" t="t" r="r" b="b"/>
              <a:pathLst>
                <a:path w="193284" h="3054893">
                  <a:moveTo>
                    <a:pt x="0" y="0"/>
                  </a:moveTo>
                  <a:lnTo>
                    <a:pt x="193284" y="0"/>
                  </a:lnTo>
                  <a:lnTo>
                    <a:pt x="193284" y="3054893"/>
                  </a:lnTo>
                  <a:lnTo>
                    <a:pt x="0" y="3054893"/>
                  </a:lnTo>
                  <a:close/>
                </a:path>
              </a:pathLst>
            </a:custGeom>
            <a:solidFill>
              <a:srgbClr val="606D98"/>
            </a:solidFill>
          </p:spPr>
        </p:sp>
        <p:sp>
          <p:nvSpPr>
            <p:cNvPr id="8" name="TextBox 8"/>
            <p:cNvSpPr txBox="1"/>
            <p:nvPr/>
          </p:nvSpPr>
          <p:spPr>
            <a:xfrm>
              <a:off x="0" y="-38100"/>
              <a:ext cx="193284" cy="3092993"/>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10800000">
            <a:off x="14793427" y="-3684023"/>
            <a:ext cx="6989146" cy="11017126"/>
          </a:xfrm>
          <a:custGeom>
            <a:avLst/>
            <a:gdLst/>
            <a:ahLst/>
            <a:cxnLst/>
            <a:rect l="l" t="t" r="r" b="b"/>
            <a:pathLst>
              <a:path w="6989146" h="11017126">
                <a:moveTo>
                  <a:pt x="0" y="0"/>
                </a:moveTo>
                <a:lnTo>
                  <a:pt x="6989146" y="0"/>
                </a:lnTo>
                <a:lnTo>
                  <a:pt x="6989146" y="11017126"/>
                </a:lnTo>
                <a:lnTo>
                  <a:pt x="0" y="11017126"/>
                </a:lnTo>
                <a:lnTo>
                  <a:pt x="0" y="0"/>
                </a:lnTo>
                <a:close/>
              </a:path>
            </a:pathLst>
          </a:custGeom>
          <a:blipFill>
            <a:blip r:embed="rId4">
              <a:alphaModFix amt="7999"/>
              <a:extLst>
                <a:ext uri="{96DAC541-7B7A-43D3-8B79-37D633B846F1}">
                  <asvg:svgBlip xmlns:asvg="http://schemas.microsoft.com/office/drawing/2016/SVG/main" r:embed="rId5"/>
                </a:ext>
              </a:extLst>
            </a:blip>
            <a:stretch>
              <a:fillRect r="-61881"/>
            </a:stretch>
          </a:blipFill>
        </p:spPr>
      </p:sp>
      <p:sp>
        <p:nvSpPr>
          <p:cNvPr id="10" name="Freeform 10"/>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6"/>
            <a:stretch>
              <a:fillRect/>
            </a:stretch>
          </a:blipFill>
        </p:spPr>
      </p:sp>
      <p:grpSp>
        <p:nvGrpSpPr>
          <p:cNvPr id="11" name="Group 11"/>
          <p:cNvGrpSpPr/>
          <p:nvPr/>
        </p:nvGrpSpPr>
        <p:grpSpPr>
          <a:xfrm rot="-6118598">
            <a:off x="14071163" y="4640822"/>
            <a:ext cx="2305496" cy="11599048"/>
            <a:chOff x="0" y="0"/>
            <a:chExt cx="607209" cy="3054893"/>
          </a:xfrm>
        </p:grpSpPr>
        <p:sp>
          <p:nvSpPr>
            <p:cNvPr id="12" name="Freeform 12"/>
            <p:cNvSpPr/>
            <p:nvPr/>
          </p:nvSpPr>
          <p:spPr>
            <a:xfrm>
              <a:off x="0" y="0"/>
              <a:ext cx="607209" cy="3054893"/>
            </a:xfrm>
            <a:custGeom>
              <a:avLst/>
              <a:gdLst/>
              <a:ahLst/>
              <a:cxnLst/>
              <a:rect l="l" t="t" r="r" b="b"/>
              <a:pathLst>
                <a:path w="607209" h="3054893">
                  <a:moveTo>
                    <a:pt x="0" y="0"/>
                  </a:moveTo>
                  <a:lnTo>
                    <a:pt x="607209" y="0"/>
                  </a:lnTo>
                  <a:lnTo>
                    <a:pt x="607209" y="3054893"/>
                  </a:lnTo>
                  <a:lnTo>
                    <a:pt x="0" y="3054893"/>
                  </a:lnTo>
                  <a:close/>
                </a:path>
              </a:pathLst>
            </a:custGeom>
            <a:solidFill>
              <a:srgbClr val="F5B7CC"/>
            </a:solidFill>
          </p:spPr>
        </p:sp>
        <p:sp>
          <p:nvSpPr>
            <p:cNvPr id="13" name="TextBox 13"/>
            <p:cNvSpPr txBox="1"/>
            <p:nvPr/>
          </p:nvSpPr>
          <p:spPr>
            <a:xfrm>
              <a:off x="0" y="-38100"/>
              <a:ext cx="607209" cy="3092993"/>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5964602" y="1600947"/>
            <a:ext cx="6358796" cy="8363154"/>
          </a:xfrm>
          <a:custGeom>
            <a:avLst/>
            <a:gdLst/>
            <a:ahLst/>
            <a:cxnLst/>
            <a:rect l="l" t="t" r="r" b="b"/>
            <a:pathLst>
              <a:path w="6358796" h="8363154">
                <a:moveTo>
                  <a:pt x="0" y="0"/>
                </a:moveTo>
                <a:lnTo>
                  <a:pt x="6358796" y="0"/>
                </a:lnTo>
                <a:lnTo>
                  <a:pt x="6358796" y="8363154"/>
                </a:lnTo>
                <a:lnTo>
                  <a:pt x="0" y="8363154"/>
                </a:lnTo>
                <a:lnTo>
                  <a:pt x="0" y="0"/>
                </a:lnTo>
                <a:close/>
              </a:path>
            </a:pathLst>
          </a:custGeom>
          <a:blipFill>
            <a:blip r:embed="rId7"/>
            <a:stretch>
              <a:fillRect l="-12835" r="-17863"/>
            </a:stretch>
          </a:blipFill>
        </p:spPr>
      </p:sp>
      <p:grpSp>
        <p:nvGrpSpPr>
          <p:cNvPr id="15" name="Group 15"/>
          <p:cNvGrpSpPr/>
          <p:nvPr/>
        </p:nvGrpSpPr>
        <p:grpSpPr>
          <a:xfrm>
            <a:off x="319330" y="3855920"/>
            <a:ext cx="5299607" cy="3853208"/>
            <a:chOff x="0" y="0"/>
            <a:chExt cx="1117905" cy="812800"/>
          </a:xfrm>
        </p:grpSpPr>
        <p:sp>
          <p:nvSpPr>
            <p:cNvPr id="16" name="Freeform 16"/>
            <p:cNvSpPr/>
            <p:nvPr/>
          </p:nvSpPr>
          <p:spPr>
            <a:xfrm>
              <a:off x="0" y="0"/>
              <a:ext cx="1117905" cy="812800"/>
            </a:xfrm>
            <a:custGeom>
              <a:avLst/>
              <a:gdLst/>
              <a:ahLst/>
              <a:cxnLst/>
              <a:rect l="l" t="t" r="r" b="b"/>
              <a:pathLst>
                <a:path w="1117905" h="812800">
                  <a:moveTo>
                    <a:pt x="1117905" y="406400"/>
                  </a:moveTo>
                  <a:lnTo>
                    <a:pt x="711505" y="0"/>
                  </a:lnTo>
                  <a:lnTo>
                    <a:pt x="711505" y="203200"/>
                  </a:lnTo>
                  <a:lnTo>
                    <a:pt x="0" y="203200"/>
                  </a:lnTo>
                  <a:lnTo>
                    <a:pt x="0" y="609600"/>
                  </a:lnTo>
                  <a:lnTo>
                    <a:pt x="711505" y="609600"/>
                  </a:lnTo>
                  <a:lnTo>
                    <a:pt x="711505" y="812800"/>
                  </a:lnTo>
                  <a:lnTo>
                    <a:pt x="1117905" y="406400"/>
                  </a:lnTo>
                  <a:close/>
                </a:path>
              </a:pathLst>
            </a:custGeom>
            <a:solidFill>
              <a:srgbClr val="F5B7CC"/>
            </a:solidFill>
          </p:spPr>
        </p:sp>
        <p:sp>
          <p:nvSpPr>
            <p:cNvPr id="17" name="TextBox 17"/>
            <p:cNvSpPr txBox="1"/>
            <p:nvPr/>
          </p:nvSpPr>
          <p:spPr>
            <a:xfrm>
              <a:off x="0" y="165100"/>
              <a:ext cx="1016305" cy="444500"/>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1179136" y="1572419"/>
            <a:ext cx="1526311" cy="1402880"/>
          </a:xfrm>
          <a:prstGeom prst="rect">
            <a:avLst/>
          </a:prstGeom>
        </p:spPr>
        <p:txBody>
          <a:bodyPr lIns="0" tIns="0" rIns="0" bIns="0" rtlCol="0" anchor="t">
            <a:spAutoFit/>
          </a:bodyPr>
          <a:lstStyle/>
          <a:p>
            <a:pPr algn="l">
              <a:lnSpc>
                <a:spcPts val="10451"/>
              </a:lnSpc>
            </a:pPr>
            <a:r>
              <a:rPr lang="en-US" sz="10665" b="1" spc="53">
                <a:solidFill>
                  <a:srgbClr val="F5B7CC"/>
                </a:solidFill>
                <a:latin typeface="Inter Bold"/>
                <a:ea typeface="Inter Bold"/>
                <a:cs typeface="Inter Bold"/>
                <a:sym typeface="Inter Bold"/>
              </a:rPr>
              <a:t>5.</a:t>
            </a:r>
          </a:p>
        </p:txBody>
      </p:sp>
      <p:sp>
        <p:nvSpPr>
          <p:cNvPr id="19" name="TextBox 19"/>
          <p:cNvSpPr txBox="1"/>
          <p:nvPr/>
        </p:nvSpPr>
        <p:spPr>
          <a:xfrm>
            <a:off x="2690707" y="1496370"/>
            <a:ext cx="8635879" cy="690372"/>
          </a:xfrm>
          <a:prstGeom prst="rect">
            <a:avLst/>
          </a:prstGeom>
        </p:spPr>
        <p:txBody>
          <a:bodyPr lIns="0" tIns="0" rIns="0" bIns="0" rtlCol="0" anchor="t">
            <a:spAutoFit/>
          </a:bodyPr>
          <a:lstStyle/>
          <a:p>
            <a:pPr algn="just">
              <a:lnSpc>
                <a:spcPts val="5874"/>
              </a:lnSpc>
            </a:pPr>
            <a:r>
              <a:rPr lang="en-US" sz="3300" b="1" spc="16">
                <a:solidFill>
                  <a:srgbClr val="222E53"/>
                </a:solidFill>
                <a:latin typeface="Inter Bold"/>
                <a:ea typeface="Inter Bold"/>
                <a:cs typeface="Inter Bold"/>
                <a:sym typeface="Inter Bold"/>
              </a:rPr>
              <a:t>Usability</a:t>
            </a:r>
          </a:p>
        </p:txBody>
      </p:sp>
      <p:sp>
        <p:nvSpPr>
          <p:cNvPr id="20" name="TextBox 20"/>
          <p:cNvSpPr txBox="1"/>
          <p:nvPr/>
        </p:nvSpPr>
        <p:spPr>
          <a:xfrm>
            <a:off x="579149" y="5146254"/>
            <a:ext cx="4223116" cy="1153795"/>
          </a:xfrm>
          <a:prstGeom prst="rect">
            <a:avLst/>
          </a:prstGeom>
        </p:spPr>
        <p:txBody>
          <a:bodyPr lIns="0" tIns="0" rIns="0" bIns="0" rtlCol="0" anchor="t">
            <a:spAutoFit/>
          </a:bodyPr>
          <a:lstStyle/>
          <a:p>
            <a:pPr algn="l">
              <a:lnSpc>
                <a:spcPts val="3080"/>
              </a:lnSpc>
            </a:pPr>
            <a:r>
              <a:rPr lang="en-US" sz="2200" spc="11">
                <a:solidFill>
                  <a:srgbClr val="192445"/>
                </a:solidFill>
                <a:latin typeface="Inter"/>
                <a:ea typeface="Inter"/>
                <a:cs typeface="Inter"/>
                <a:sym typeface="Inter"/>
              </a:rPr>
              <a:t>Usability of Cloud service is usually measured in terms of the KPIs shown in Figure 5</a:t>
            </a:r>
          </a:p>
        </p:txBody>
      </p:sp>
      <p:sp>
        <p:nvSpPr>
          <p:cNvPr id="21" name="TextBox 21"/>
          <p:cNvSpPr txBox="1"/>
          <p:nvPr/>
        </p:nvSpPr>
        <p:spPr>
          <a:xfrm>
            <a:off x="311762" y="725321"/>
            <a:ext cx="13857255" cy="582549"/>
          </a:xfrm>
          <a:prstGeom prst="rect">
            <a:avLst/>
          </a:prstGeom>
        </p:spPr>
        <p:txBody>
          <a:bodyPr lIns="0" tIns="0" rIns="0" bIns="0" rtlCol="0" anchor="t">
            <a:spAutoFit/>
          </a:bodyPr>
          <a:lstStyle/>
          <a:p>
            <a:pPr algn="l">
              <a:lnSpc>
                <a:spcPts val="4608"/>
              </a:lnSpc>
            </a:pPr>
            <a:r>
              <a:rPr lang="en-US" sz="3600" b="1" spc="18">
                <a:solidFill>
                  <a:srgbClr val="935B86"/>
                </a:solidFill>
                <a:latin typeface="Inter Bold"/>
                <a:ea typeface="Inter Bold"/>
                <a:cs typeface="Inter Bold"/>
                <a:sym typeface="Inter Bold"/>
              </a:rPr>
              <a:t>The UNIFIED CLOUD SERVICE MEASUREMENT INDEX (cont.)</a:t>
            </a:r>
          </a:p>
        </p:txBody>
      </p:sp>
      <p:sp>
        <p:nvSpPr>
          <p:cNvPr id="22" name="TextBox 22"/>
          <p:cNvSpPr txBox="1"/>
          <p:nvPr/>
        </p:nvSpPr>
        <p:spPr>
          <a:xfrm>
            <a:off x="319330" y="9210675"/>
            <a:ext cx="5994054" cy="690607"/>
          </a:xfrm>
          <a:prstGeom prst="rect">
            <a:avLst/>
          </a:prstGeom>
        </p:spPr>
        <p:txBody>
          <a:bodyPr lIns="0" tIns="0" rIns="0" bIns="0" rtlCol="0" anchor="t">
            <a:spAutoFit/>
          </a:bodyPr>
          <a:lstStyle/>
          <a:p>
            <a:pPr algn="l">
              <a:lnSpc>
                <a:spcPts val="2743"/>
              </a:lnSpc>
            </a:pPr>
            <a:r>
              <a:rPr lang="en-US" sz="1959" spc="9">
                <a:solidFill>
                  <a:srgbClr val="222E53"/>
                </a:solidFill>
                <a:latin typeface="Inter"/>
                <a:ea typeface="Inter"/>
                <a:cs typeface="Inter"/>
                <a:sym typeface="Inter"/>
              </a:rPr>
              <a:t>Department of Computer Science &amp; Engineering, Jagannath University</a:t>
            </a:r>
          </a:p>
        </p:txBody>
      </p:sp>
      <p:grpSp>
        <p:nvGrpSpPr>
          <p:cNvPr id="23" name="Group 23"/>
          <p:cNvGrpSpPr/>
          <p:nvPr/>
        </p:nvGrpSpPr>
        <p:grpSpPr>
          <a:xfrm rot="-10800000">
            <a:off x="12574108" y="3815598"/>
            <a:ext cx="5299607" cy="3853208"/>
            <a:chOff x="0" y="0"/>
            <a:chExt cx="1117905" cy="812800"/>
          </a:xfrm>
        </p:grpSpPr>
        <p:sp>
          <p:nvSpPr>
            <p:cNvPr id="24" name="Freeform 24"/>
            <p:cNvSpPr/>
            <p:nvPr/>
          </p:nvSpPr>
          <p:spPr>
            <a:xfrm>
              <a:off x="0" y="0"/>
              <a:ext cx="1117905" cy="812800"/>
            </a:xfrm>
            <a:custGeom>
              <a:avLst/>
              <a:gdLst/>
              <a:ahLst/>
              <a:cxnLst/>
              <a:rect l="l" t="t" r="r" b="b"/>
              <a:pathLst>
                <a:path w="1117905" h="812800">
                  <a:moveTo>
                    <a:pt x="1117905" y="406400"/>
                  </a:moveTo>
                  <a:lnTo>
                    <a:pt x="711505" y="0"/>
                  </a:lnTo>
                  <a:lnTo>
                    <a:pt x="711505" y="203200"/>
                  </a:lnTo>
                  <a:lnTo>
                    <a:pt x="0" y="203200"/>
                  </a:lnTo>
                  <a:lnTo>
                    <a:pt x="0" y="609600"/>
                  </a:lnTo>
                  <a:lnTo>
                    <a:pt x="711505" y="609600"/>
                  </a:lnTo>
                  <a:lnTo>
                    <a:pt x="711505" y="812800"/>
                  </a:lnTo>
                  <a:lnTo>
                    <a:pt x="1117905" y="406400"/>
                  </a:lnTo>
                  <a:close/>
                </a:path>
              </a:pathLst>
            </a:custGeom>
            <a:solidFill>
              <a:srgbClr val="47557E"/>
            </a:solidFill>
          </p:spPr>
        </p:sp>
        <p:sp>
          <p:nvSpPr>
            <p:cNvPr id="25" name="TextBox 25"/>
            <p:cNvSpPr txBox="1"/>
            <p:nvPr/>
          </p:nvSpPr>
          <p:spPr>
            <a:xfrm>
              <a:off x="0" y="165100"/>
              <a:ext cx="1016305" cy="444500"/>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13416246" y="5369656"/>
            <a:ext cx="4079576" cy="727710"/>
          </a:xfrm>
          <a:prstGeom prst="rect">
            <a:avLst/>
          </a:prstGeom>
        </p:spPr>
        <p:txBody>
          <a:bodyPr lIns="0" tIns="0" rIns="0" bIns="0" rtlCol="0" anchor="t">
            <a:spAutoFit/>
          </a:bodyPr>
          <a:lstStyle/>
          <a:p>
            <a:pPr algn="ctr">
              <a:lnSpc>
                <a:spcPts val="2939"/>
              </a:lnSpc>
              <a:spcBef>
                <a:spcPct val="0"/>
              </a:spcBef>
            </a:pPr>
            <a:r>
              <a:rPr lang="en-US" sz="2099" spc="10">
                <a:solidFill>
                  <a:srgbClr val="FFEDF3"/>
                </a:solidFill>
                <a:latin typeface="Inter"/>
                <a:ea typeface="Inter"/>
                <a:cs typeface="Inter"/>
                <a:sym typeface="Inter"/>
              </a:rPr>
              <a:t> FIGURE: KPIs to evaluate the usability of cloud services.</a:t>
            </a:r>
          </a:p>
        </p:txBody>
      </p:sp>
      <p:sp>
        <p:nvSpPr>
          <p:cNvPr id="27" name="TextBox 27"/>
          <p:cNvSpPr txBox="1"/>
          <p:nvPr/>
        </p:nvSpPr>
        <p:spPr>
          <a:xfrm>
            <a:off x="15855181" y="9519686"/>
            <a:ext cx="317897" cy="389255"/>
          </a:xfrm>
          <a:prstGeom prst="rect">
            <a:avLst/>
          </a:prstGeom>
        </p:spPr>
        <p:txBody>
          <a:bodyPr lIns="0" tIns="0" rIns="0" bIns="0" rtlCol="0" anchor="t">
            <a:spAutoFit/>
          </a:bodyPr>
          <a:lstStyle/>
          <a:p>
            <a:pPr algn="ctr">
              <a:lnSpc>
                <a:spcPts val="3219"/>
              </a:lnSpc>
              <a:spcBef>
                <a:spcPct val="0"/>
              </a:spcBef>
            </a:pPr>
            <a:r>
              <a:rPr lang="en-US" sz="2299" spc="11" dirty="0">
                <a:latin typeface="Inter"/>
                <a:ea typeface="Inter"/>
                <a:cs typeface="Inter"/>
                <a:sym typeface="Inter"/>
              </a:rPr>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sp>
        <p:nvSpPr>
          <p:cNvPr id="2" name="Freeform 2"/>
          <p:cNvSpPr/>
          <p:nvPr/>
        </p:nvSpPr>
        <p:spPr>
          <a:xfrm>
            <a:off x="13905738" y="5143500"/>
            <a:ext cx="3353562" cy="4114800"/>
          </a:xfrm>
          <a:custGeom>
            <a:avLst/>
            <a:gdLst/>
            <a:ahLst/>
            <a:cxnLst/>
            <a:rect l="l" t="t" r="r" b="b"/>
            <a:pathLst>
              <a:path w="3353562" h="4114800">
                <a:moveTo>
                  <a:pt x="0" y="0"/>
                </a:moveTo>
                <a:lnTo>
                  <a:pt x="3353562" y="0"/>
                </a:lnTo>
                <a:lnTo>
                  <a:pt x="335356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5400000">
            <a:off x="98654" y="419815"/>
            <a:ext cx="1189120" cy="3764352"/>
            <a:chOff x="0" y="0"/>
            <a:chExt cx="313184" cy="991434"/>
          </a:xfrm>
        </p:grpSpPr>
        <p:sp>
          <p:nvSpPr>
            <p:cNvPr id="4" name="Freeform 4"/>
            <p:cNvSpPr/>
            <p:nvPr/>
          </p:nvSpPr>
          <p:spPr>
            <a:xfrm>
              <a:off x="0" y="0"/>
              <a:ext cx="313184" cy="991434"/>
            </a:xfrm>
            <a:custGeom>
              <a:avLst/>
              <a:gdLst/>
              <a:ahLst/>
              <a:cxnLst/>
              <a:rect l="l" t="t" r="r" b="b"/>
              <a:pathLst>
                <a:path w="313184" h="991434">
                  <a:moveTo>
                    <a:pt x="0" y="0"/>
                  </a:moveTo>
                  <a:lnTo>
                    <a:pt x="313184" y="0"/>
                  </a:lnTo>
                  <a:lnTo>
                    <a:pt x="313184" y="991434"/>
                  </a:lnTo>
                  <a:lnTo>
                    <a:pt x="0" y="991434"/>
                  </a:lnTo>
                  <a:close/>
                </a:path>
              </a:pathLst>
            </a:custGeom>
            <a:solidFill>
              <a:srgbClr val="47557E"/>
            </a:solidFill>
          </p:spPr>
        </p:sp>
        <p:sp>
          <p:nvSpPr>
            <p:cNvPr id="5" name="TextBox 5"/>
            <p:cNvSpPr txBox="1"/>
            <p:nvPr/>
          </p:nvSpPr>
          <p:spPr>
            <a:xfrm>
              <a:off x="0" y="-38100"/>
              <a:ext cx="313184" cy="1029534"/>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6118598">
            <a:off x="2369444" y="-6054082"/>
            <a:ext cx="733877" cy="11599048"/>
            <a:chOff x="0" y="0"/>
            <a:chExt cx="193284" cy="3054893"/>
          </a:xfrm>
        </p:grpSpPr>
        <p:sp>
          <p:nvSpPr>
            <p:cNvPr id="7" name="Freeform 7"/>
            <p:cNvSpPr/>
            <p:nvPr/>
          </p:nvSpPr>
          <p:spPr>
            <a:xfrm>
              <a:off x="0" y="0"/>
              <a:ext cx="193284" cy="3054893"/>
            </a:xfrm>
            <a:custGeom>
              <a:avLst/>
              <a:gdLst/>
              <a:ahLst/>
              <a:cxnLst/>
              <a:rect l="l" t="t" r="r" b="b"/>
              <a:pathLst>
                <a:path w="193284" h="3054893">
                  <a:moveTo>
                    <a:pt x="0" y="0"/>
                  </a:moveTo>
                  <a:lnTo>
                    <a:pt x="193284" y="0"/>
                  </a:lnTo>
                  <a:lnTo>
                    <a:pt x="193284" y="3054893"/>
                  </a:lnTo>
                  <a:lnTo>
                    <a:pt x="0" y="3054893"/>
                  </a:lnTo>
                  <a:close/>
                </a:path>
              </a:pathLst>
            </a:custGeom>
            <a:solidFill>
              <a:srgbClr val="606D98"/>
            </a:solidFill>
          </p:spPr>
        </p:sp>
        <p:sp>
          <p:nvSpPr>
            <p:cNvPr id="8" name="TextBox 8"/>
            <p:cNvSpPr txBox="1"/>
            <p:nvPr/>
          </p:nvSpPr>
          <p:spPr>
            <a:xfrm>
              <a:off x="0" y="-38100"/>
              <a:ext cx="193284" cy="3092993"/>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10800000">
            <a:off x="14147257" y="-3174612"/>
            <a:ext cx="6989146" cy="11017126"/>
          </a:xfrm>
          <a:custGeom>
            <a:avLst/>
            <a:gdLst/>
            <a:ahLst/>
            <a:cxnLst/>
            <a:rect l="l" t="t" r="r" b="b"/>
            <a:pathLst>
              <a:path w="6989146" h="11017126">
                <a:moveTo>
                  <a:pt x="0" y="0"/>
                </a:moveTo>
                <a:lnTo>
                  <a:pt x="6989146" y="0"/>
                </a:lnTo>
                <a:lnTo>
                  <a:pt x="6989146" y="11017126"/>
                </a:lnTo>
                <a:lnTo>
                  <a:pt x="0" y="11017126"/>
                </a:lnTo>
                <a:lnTo>
                  <a:pt x="0" y="0"/>
                </a:lnTo>
                <a:close/>
              </a:path>
            </a:pathLst>
          </a:custGeom>
          <a:blipFill>
            <a:blip r:embed="rId4">
              <a:alphaModFix amt="7999"/>
              <a:extLst>
                <a:ext uri="{96DAC541-7B7A-43D3-8B79-37D633B846F1}">
                  <asvg:svgBlip xmlns:asvg="http://schemas.microsoft.com/office/drawing/2016/SVG/main" r:embed="rId5"/>
                </a:ext>
              </a:extLst>
            </a:blip>
            <a:stretch>
              <a:fillRect r="-61881"/>
            </a:stretch>
          </a:blipFill>
        </p:spPr>
      </p:sp>
      <p:sp>
        <p:nvSpPr>
          <p:cNvPr id="10" name="Freeform 10"/>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6"/>
            <a:stretch>
              <a:fillRect/>
            </a:stretch>
          </a:blipFill>
        </p:spPr>
      </p:sp>
      <p:grpSp>
        <p:nvGrpSpPr>
          <p:cNvPr id="11" name="Group 11"/>
          <p:cNvGrpSpPr/>
          <p:nvPr/>
        </p:nvGrpSpPr>
        <p:grpSpPr>
          <a:xfrm rot="-6118598">
            <a:off x="14071163" y="4640822"/>
            <a:ext cx="2305496" cy="11599048"/>
            <a:chOff x="0" y="0"/>
            <a:chExt cx="607209" cy="3054893"/>
          </a:xfrm>
        </p:grpSpPr>
        <p:sp>
          <p:nvSpPr>
            <p:cNvPr id="12" name="Freeform 12"/>
            <p:cNvSpPr/>
            <p:nvPr/>
          </p:nvSpPr>
          <p:spPr>
            <a:xfrm>
              <a:off x="0" y="0"/>
              <a:ext cx="607209" cy="3054893"/>
            </a:xfrm>
            <a:custGeom>
              <a:avLst/>
              <a:gdLst/>
              <a:ahLst/>
              <a:cxnLst/>
              <a:rect l="l" t="t" r="r" b="b"/>
              <a:pathLst>
                <a:path w="607209" h="3054893">
                  <a:moveTo>
                    <a:pt x="0" y="0"/>
                  </a:moveTo>
                  <a:lnTo>
                    <a:pt x="607209" y="0"/>
                  </a:lnTo>
                  <a:lnTo>
                    <a:pt x="607209" y="3054893"/>
                  </a:lnTo>
                  <a:lnTo>
                    <a:pt x="0" y="3054893"/>
                  </a:lnTo>
                  <a:close/>
                </a:path>
              </a:pathLst>
            </a:custGeom>
            <a:solidFill>
              <a:srgbClr val="F5B7CC"/>
            </a:solidFill>
          </p:spPr>
        </p:sp>
        <p:sp>
          <p:nvSpPr>
            <p:cNvPr id="13" name="TextBox 13"/>
            <p:cNvSpPr txBox="1"/>
            <p:nvPr/>
          </p:nvSpPr>
          <p:spPr>
            <a:xfrm>
              <a:off x="0" y="-38100"/>
              <a:ext cx="607209" cy="3092993"/>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6074782" y="2918663"/>
            <a:ext cx="6138437" cy="5813408"/>
          </a:xfrm>
          <a:custGeom>
            <a:avLst/>
            <a:gdLst/>
            <a:ahLst/>
            <a:cxnLst/>
            <a:rect l="l" t="t" r="r" b="b"/>
            <a:pathLst>
              <a:path w="6138437" h="5813408">
                <a:moveTo>
                  <a:pt x="0" y="0"/>
                </a:moveTo>
                <a:lnTo>
                  <a:pt x="6138436" y="0"/>
                </a:lnTo>
                <a:lnTo>
                  <a:pt x="6138436" y="5813408"/>
                </a:lnTo>
                <a:lnTo>
                  <a:pt x="0" y="5813408"/>
                </a:lnTo>
                <a:lnTo>
                  <a:pt x="0" y="0"/>
                </a:lnTo>
                <a:close/>
              </a:path>
            </a:pathLst>
          </a:custGeom>
          <a:blipFill>
            <a:blip r:embed="rId7"/>
            <a:stretch>
              <a:fillRect l="-8990" t="-4055"/>
            </a:stretch>
          </a:blipFill>
        </p:spPr>
      </p:sp>
      <p:sp>
        <p:nvSpPr>
          <p:cNvPr id="15" name="TextBox 15"/>
          <p:cNvSpPr txBox="1"/>
          <p:nvPr/>
        </p:nvSpPr>
        <p:spPr>
          <a:xfrm>
            <a:off x="1210072" y="1710089"/>
            <a:ext cx="1526311" cy="1402880"/>
          </a:xfrm>
          <a:prstGeom prst="rect">
            <a:avLst/>
          </a:prstGeom>
        </p:spPr>
        <p:txBody>
          <a:bodyPr lIns="0" tIns="0" rIns="0" bIns="0" rtlCol="0" anchor="t">
            <a:spAutoFit/>
          </a:bodyPr>
          <a:lstStyle/>
          <a:p>
            <a:pPr algn="l">
              <a:lnSpc>
                <a:spcPts val="10451"/>
              </a:lnSpc>
            </a:pPr>
            <a:r>
              <a:rPr lang="en-US" sz="10665" b="1" spc="53">
                <a:solidFill>
                  <a:srgbClr val="F5B7CC"/>
                </a:solidFill>
                <a:latin typeface="Inter Bold"/>
                <a:ea typeface="Inter Bold"/>
                <a:cs typeface="Inter Bold"/>
                <a:sym typeface="Inter Bold"/>
              </a:rPr>
              <a:t>6.</a:t>
            </a:r>
          </a:p>
        </p:txBody>
      </p:sp>
      <p:sp>
        <p:nvSpPr>
          <p:cNvPr id="16" name="TextBox 16"/>
          <p:cNvSpPr txBox="1"/>
          <p:nvPr/>
        </p:nvSpPr>
        <p:spPr>
          <a:xfrm>
            <a:off x="2721643" y="1634040"/>
            <a:ext cx="8635879" cy="690372"/>
          </a:xfrm>
          <a:prstGeom prst="rect">
            <a:avLst/>
          </a:prstGeom>
        </p:spPr>
        <p:txBody>
          <a:bodyPr lIns="0" tIns="0" rIns="0" bIns="0" rtlCol="0" anchor="t">
            <a:spAutoFit/>
          </a:bodyPr>
          <a:lstStyle/>
          <a:p>
            <a:pPr algn="just">
              <a:lnSpc>
                <a:spcPts val="5874"/>
              </a:lnSpc>
            </a:pPr>
            <a:r>
              <a:rPr lang="en-US" sz="3300" b="1" spc="16">
                <a:solidFill>
                  <a:srgbClr val="222E53"/>
                </a:solidFill>
                <a:latin typeface="Inter Bold"/>
                <a:ea typeface="Inter Bold"/>
                <a:cs typeface="Inter Bold"/>
                <a:sym typeface="Inter Bold"/>
              </a:rPr>
              <a:t>Accountability</a:t>
            </a:r>
          </a:p>
        </p:txBody>
      </p:sp>
      <p:sp>
        <p:nvSpPr>
          <p:cNvPr id="17" name="TextBox 17"/>
          <p:cNvSpPr txBox="1"/>
          <p:nvPr/>
        </p:nvSpPr>
        <p:spPr>
          <a:xfrm>
            <a:off x="2819619" y="2301480"/>
            <a:ext cx="12384564" cy="511175"/>
          </a:xfrm>
          <a:prstGeom prst="rect">
            <a:avLst/>
          </a:prstGeom>
        </p:spPr>
        <p:txBody>
          <a:bodyPr lIns="0" tIns="0" rIns="0" bIns="0" rtlCol="0" anchor="t">
            <a:spAutoFit/>
          </a:bodyPr>
          <a:lstStyle/>
          <a:p>
            <a:pPr algn="l">
              <a:lnSpc>
                <a:spcPts val="4449"/>
              </a:lnSpc>
            </a:pPr>
            <a:r>
              <a:rPr lang="en-US" sz="2499" spc="12">
                <a:solidFill>
                  <a:srgbClr val="192445"/>
                </a:solidFill>
                <a:latin typeface="Inter"/>
                <a:ea typeface="Inter"/>
                <a:cs typeface="Inter"/>
                <a:sym typeface="Inter"/>
              </a:rPr>
              <a:t>The KPIs to measure accountability are shown in Figure 6.</a:t>
            </a:r>
          </a:p>
        </p:txBody>
      </p:sp>
      <p:sp>
        <p:nvSpPr>
          <p:cNvPr id="18" name="TextBox 18"/>
          <p:cNvSpPr txBox="1"/>
          <p:nvPr/>
        </p:nvSpPr>
        <p:spPr>
          <a:xfrm>
            <a:off x="4621292" y="8684446"/>
            <a:ext cx="9045416" cy="389255"/>
          </a:xfrm>
          <a:prstGeom prst="rect">
            <a:avLst/>
          </a:prstGeom>
        </p:spPr>
        <p:txBody>
          <a:bodyPr lIns="0" tIns="0" rIns="0" bIns="0" rtlCol="0" anchor="t">
            <a:spAutoFit/>
          </a:bodyPr>
          <a:lstStyle/>
          <a:p>
            <a:pPr algn="ctr">
              <a:lnSpc>
                <a:spcPts val="3219"/>
              </a:lnSpc>
              <a:spcBef>
                <a:spcPct val="0"/>
              </a:spcBef>
            </a:pPr>
            <a:r>
              <a:rPr lang="en-US" sz="2299" spc="11">
                <a:solidFill>
                  <a:srgbClr val="222E53"/>
                </a:solidFill>
                <a:latin typeface="Inter"/>
                <a:ea typeface="Inter"/>
                <a:cs typeface="Inter"/>
                <a:sym typeface="Inter"/>
              </a:rPr>
              <a:t>FIGURE 6: KPIs for evaluation of accountability of cloud services.</a:t>
            </a:r>
          </a:p>
        </p:txBody>
      </p:sp>
      <p:sp>
        <p:nvSpPr>
          <p:cNvPr id="19" name="TextBox 19"/>
          <p:cNvSpPr txBox="1"/>
          <p:nvPr/>
        </p:nvSpPr>
        <p:spPr>
          <a:xfrm>
            <a:off x="311762" y="725321"/>
            <a:ext cx="13857255" cy="582549"/>
          </a:xfrm>
          <a:prstGeom prst="rect">
            <a:avLst/>
          </a:prstGeom>
        </p:spPr>
        <p:txBody>
          <a:bodyPr lIns="0" tIns="0" rIns="0" bIns="0" rtlCol="0" anchor="t">
            <a:spAutoFit/>
          </a:bodyPr>
          <a:lstStyle/>
          <a:p>
            <a:pPr algn="l">
              <a:lnSpc>
                <a:spcPts val="4608"/>
              </a:lnSpc>
            </a:pPr>
            <a:r>
              <a:rPr lang="en-US" sz="3600" b="1" spc="18">
                <a:solidFill>
                  <a:srgbClr val="935B86"/>
                </a:solidFill>
                <a:latin typeface="Inter Bold"/>
                <a:ea typeface="Inter Bold"/>
                <a:cs typeface="Inter Bold"/>
                <a:sym typeface="Inter Bold"/>
              </a:rPr>
              <a:t>The UNIFIED CLOUD SERVICE MEASUREMENT INDEX (cont.)</a:t>
            </a:r>
          </a:p>
        </p:txBody>
      </p:sp>
      <p:sp>
        <p:nvSpPr>
          <p:cNvPr id="20" name="TextBox 20"/>
          <p:cNvSpPr txBox="1"/>
          <p:nvPr/>
        </p:nvSpPr>
        <p:spPr>
          <a:xfrm>
            <a:off x="319330" y="9210675"/>
            <a:ext cx="5994054" cy="690607"/>
          </a:xfrm>
          <a:prstGeom prst="rect">
            <a:avLst/>
          </a:prstGeom>
        </p:spPr>
        <p:txBody>
          <a:bodyPr lIns="0" tIns="0" rIns="0" bIns="0" rtlCol="0" anchor="t">
            <a:spAutoFit/>
          </a:bodyPr>
          <a:lstStyle/>
          <a:p>
            <a:pPr algn="l">
              <a:lnSpc>
                <a:spcPts val="2743"/>
              </a:lnSpc>
            </a:pPr>
            <a:r>
              <a:rPr lang="en-US" sz="1959" spc="9">
                <a:solidFill>
                  <a:srgbClr val="222E53"/>
                </a:solidFill>
                <a:latin typeface="Inter"/>
                <a:ea typeface="Inter"/>
                <a:cs typeface="Inter"/>
                <a:sym typeface="Inter"/>
              </a:rPr>
              <a:t>Department of Computer Science &amp; Engineering, Jagannath University</a:t>
            </a:r>
          </a:p>
        </p:txBody>
      </p:sp>
      <p:sp>
        <p:nvSpPr>
          <p:cNvPr id="21" name="TextBox 21"/>
          <p:cNvSpPr txBox="1"/>
          <p:nvPr/>
        </p:nvSpPr>
        <p:spPr>
          <a:xfrm>
            <a:off x="15854348" y="9519686"/>
            <a:ext cx="319564" cy="389255"/>
          </a:xfrm>
          <a:prstGeom prst="rect">
            <a:avLst/>
          </a:prstGeom>
        </p:spPr>
        <p:txBody>
          <a:bodyPr lIns="0" tIns="0" rIns="0" bIns="0" rtlCol="0" anchor="t">
            <a:spAutoFit/>
          </a:bodyPr>
          <a:lstStyle/>
          <a:p>
            <a:pPr algn="ctr">
              <a:lnSpc>
                <a:spcPts val="3219"/>
              </a:lnSpc>
              <a:spcBef>
                <a:spcPct val="0"/>
              </a:spcBef>
            </a:pPr>
            <a:r>
              <a:rPr lang="en-US" sz="2299" spc="11" dirty="0">
                <a:latin typeface="Inter"/>
                <a:ea typeface="Inter"/>
                <a:cs typeface="Inter"/>
                <a:sym typeface="Inter"/>
              </a:rPr>
              <a:t>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sp>
        <p:nvSpPr>
          <p:cNvPr id="2" name="Freeform 2"/>
          <p:cNvSpPr/>
          <p:nvPr/>
        </p:nvSpPr>
        <p:spPr>
          <a:xfrm>
            <a:off x="13905738" y="5143500"/>
            <a:ext cx="3353562" cy="4114800"/>
          </a:xfrm>
          <a:custGeom>
            <a:avLst/>
            <a:gdLst/>
            <a:ahLst/>
            <a:cxnLst/>
            <a:rect l="l" t="t" r="r" b="b"/>
            <a:pathLst>
              <a:path w="3353562" h="4114800">
                <a:moveTo>
                  <a:pt x="0" y="0"/>
                </a:moveTo>
                <a:lnTo>
                  <a:pt x="3353562" y="0"/>
                </a:lnTo>
                <a:lnTo>
                  <a:pt x="335356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5400000">
            <a:off x="98654" y="419815"/>
            <a:ext cx="1189120" cy="3764352"/>
            <a:chOff x="0" y="0"/>
            <a:chExt cx="313184" cy="991434"/>
          </a:xfrm>
        </p:grpSpPr>
        <p:sp>
          <p:nvSpPr>
            <p:cNvPr id="4" name="Freeform 4"/>
            <p:cNvSpPr/>
            <p:nvPr/>
          </p:nvSpPr>
          <p:spPr>
            <a:xfrm>
              <a:off x="0" y="0"/>
              <a:ext cx="313184" cy="991434"/>
            </a:xfrm>
            <a:custGeom>
              <a:avLst/>
              <a:gdLst/>
              <a:ahLst/>
              <a:cxnLst/>
              <a:rect l="l" t="t" r="r" b="b"/>
              <a:pathLst>
                <a:path w="313184" h="991434">
                  <a:moveTo>
                    <a:pt x="0" y="0"/>
                  </a:moveTo>
                  <a:lnTo>
                    <a:pt x="313184" y="0"/>
                  </a:lnTo>
                  <a:lnTo>
                    <a:pt x="313184" y="991434"/>
                  </a:lnTo>
                  <a:lnTo>
                    <a:pt x="0" y="991434"/>
                  </a:lnTo>
                  <a:close/>
                </a:path>
              </a:pathLst>
            </a:custGeom>
            <a:solidFill>
              <a:srgbClr val="47557E"/>
            </a:solidFill>
          </p:spPr>
        </p:sp>
        <p:sp>
          <p:nvSpPr>
            <p:cNvPr id="5" name="TextBox 5"/>
            <p:cNvSpPr txBox="1"/>
            <p:nvPr/>
          </p:nvSpPr>
          <p:spPr>
            <a:xfrm>
              <a:off x="0" y="-38100"/>
              <a:ext cx="313184" cy="1029534"/>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6118598">
            <a:off x="2369444" y="-6054082"/>
            <a:ext cx="733877" cy="11599048"/>
            <a:chOff x="0" y="0"/>
            <a:chExt cx="193284" cy="3054893"/>
          </a:xfrm>
        </p:grpSpPr>
        <p:sp>
          <p:nvSpPr>
            <p:cNvPr id="7" name="Freeform 7"/>
            <p:cNvSpPr/>
            <p:nvPr/>
          </p:nvSpPr>
          <p:spPr>
            <a:xfrm>
              <a:off x="0" y="0"/>
              <a:ext cx="193284" cy="3054893"/>
            </a:xfrm>
            <a:custGeom>
              <a:avLst/>
              <a:gdLst/>
              <a:ahLst/>
              <a:cxnLst/>
              <a:rect l="l" t="t" r="r" b="b"/>
              <a:pathLst>
                <a:path w="193284" h="3054893">
                  <a:moveTo>
                    <a:pt x="0" y="0"/>
                  </a:moveTo>
                  <a:lnTo>
                    <a:pt x="193284" y="0"/>
                  </a:lnTo>
                  <a:lnTo>
                    <a:pt x="193284" y="3054893"/>
                  </a:lnTo>
                  <a:lnTo>
                    <a:pt x="0" y="3054893"/>
                  </a:lnTo>
                  <a:close/>
                </a:path>
              </a:pathLst>
            </a:custGeom>
            <a:solidFill>
              <a:srgbClr val="606D98"/>
            </a:solidFill>
          </p:spPr>
        </p:sp>
        <p:sp>
          <p:nvSpPr>
            <p:cNvPr id="8" name="TextBox 8"/>
            <p:cNvSpPr txBox="1"/>
            <p:nvPr/>
          </p:nvSpPr>
          <p:spPr>
            <a:xfrm>
              <a:off x="0" y="-38100"/>
              <a:ext cx="193284" cy="3092993"/>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10800000">
            <a:off x="14147257" y="-3174612"/>
            <a:ext cx="6989146" cy="11017126"/>
          </a:xfrm>
          <a:custGeom>
            <a:avLst/>
            <a:gdLst/>
            <a:ahLst/>
            <a:cxnLst/>
            <a:rect l="l" t="t" r="r" b="b"/>
            <a:pathLst>
              <a:path w="6989146" h="11017126">
                <a:moveTo>
                  <a:pt x="0" y="0"/>
                </a:moveTo>
                <a:lnTo>
                  <a:pt x="6989146" y="0"/>
                </a:lnTo>
                <a:lnTo>
                  <a:pt x="6989146" y="11017126"/>
                </a:lnTo>
                <a:lnTo>
                  <a:pt x="0" y="11017126"/>
                </a:lnTo>
                <a:lnTo>
                  <a:pt x="0" y="0"/>
                </a:lnTo>
                <a:close/>
              </a:path>
            </a:pathLst>
          </a:custGeom>
          <a:blipFill>
            <a:blip r:embed="rId4">
              <a:alphaModFix amt="7999"/>
              <a:extLst>
                <a:ext uri="{96DAC541-7B7A-43D3-8B79-37D633B846F1}">
                  <asvg:svgBlip xmlns:asvg="http://schemas.microsoft.com/office/drawing/2016/SVG/main" r:embed="rId5"/>
                </a:ext>
              </a:extLst>
            </a:blip>
            <a:stretch>
              <a:fillRect r="-61881"/>
            </a:stretch>
          </a:blipFill>
        </p:spPr>
      </p:sp>
      <p:sp>
        <p:nvSpPr>
          <p:cNvPr id="10" name="Freeform 10"/>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6"/>
            <a:stretch>
              <a:fillRect/>
            </a:stretch>
          </a:blipFill>
        </p:spPr>
      </p:sp>
      <p:grpSp>
        <p:nvGrpSpPr>
          <p:cNvPr id="11" name="Group 11"/>
          <p:cNvGrpSpPr/>
          <p:nvPr/>
        </p:nvGrpSpPr>
        <p:grpSpPr>
          <a:xfrm rot="-6118598">
            <a:off x="13975747" y="4646907"/>
            <a:ext cx="2305496" cy="11599048"/>
            <a:chOff x="0" y="0"/>
            <a:chExt cx="607209" cy="3054893"/>
          </a:xfrm>
        </p:grpSpPr>
        <p:sp>
          <p:nvSpPr>
            <p:cNvPr id="12" name="Freeform 12"/>
            <p:cNvSpPr/>
            <p:nvPr/>
          </p:nvSpPr>
          <p:spPr>
            <a:xfrm>
              <a:off x="0" y="0"/>
              <a:ext cx="607209" cy="3054893"/>
            </a:xfrm>
            <a:custGeom>
              <a:avLst/>
              <a:gdLst/>
              <a:ahLst/>
              <a:cxnLst/>
              <a:rect l="l" t="t" r="r" b="b"/>
              <a:pathLst>
                <a:path w="607209" h="3054893">
                  <a:moveTo>
                    <a:pt x="0" y="0"/>
                  </a:moveTo>
                  <a:lnTo>
                    <a:pt x="607209" y="0"/>
                  </a:lnTo>
                  <a:lnTo>
                    <a:pt x="607209" y="3054893"/>
                  </a:lnTo>
                  <a:lnTo>
                    <a:pt x="0" y="3054893"/>
                  </a:lnTo>
                  <a:close/>
                </a:path>
              </a:pathLst>
            </a:custGeom>
            <a:solidFill>
              <a:srgbClr val="F5B7CC"/>
            </a:solidFill>
          </p:spPr>
        </p:sp>
        <p:sp>
          <p:nvSpPr>
            <p:cNvPr id="13" name="TextBox 13"/>
            <p:cNvSpPr txBox="1"/>
            <p:nvPr/>
          </p:nvSpPr>
          <p:spPr>
            <a:xfrm>
              <a:off x="0" y="-38100"/>
              <a:ext cx="607209" cy="3092993"/>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5562609" y="2876523"/>
            <a:ext cx="6898583" cy="5791679"/>
          </a:xfrm>
          <a:custGeom>
            <a:avLst/>
            <a:gdLst/>
            <a:ahLst/>
            <a:cxnLst/>
            <a:rect l="l" t="t" r="r" b="b"/>
            <a:pathLst>
              <a:path w="6898583" h="5791679">
                <a:moveTo>
                  <a:pt x="0" y="0"/>
                </a:moveTo>
                <a:lnTo>
                  <a:pt x="6898583" y="0"/>
                </a:lnTo>
                <a:lnTo>
                  <a:pt x="6898583" y="5791680"/>
                </a:lnTo>
                <a:lnTo>
                  <a:pt x="0" y="5791680"/>
                </a:lnTo>
                <a:lnTo>
                  <a:pt x="0" y="0"/>
                </a:lnTo>
                <a:close/>
              </a:path>
            </a:pathLst>
          </a:custGeom>
          <a:blipFill>
            <a:blip r:embed="rId7"/>
            <a:stretch>
              <a:fillRect/>
            </a:stretch>
          </a:blipFill>
        </p:spPr>
      </p:sp>
      <p:sp>
        <p:nvSpPr>
          <p:cNvPr id="15" name="TextBox 15"/>
          <p:cNvSpPr txBox="1"/>
          <p:nvPr/>
        </p:nvSpPr>
        <p:spPr>
          <a:xfrm>
            <a:off x="1210072" y="1710089"/>
            <a:ext cx="1526311" cy="1402880"/>
          </a:xfrm>
          <a:prstGeom prst="rect">
            <a:avLst/>
          </a:prstGeom>
        </p:spPr>
        <p:txBody>
          <a:bodyPr lIns="0" tIns="0" rIns="0" bIns="0" rtlCol="0" anchor="t">
            <a:spAutoFit/>
          </a:bodyPr>
          <a:lstStyle/>
          <a:p>
            <a:pPr algn="l">
              <a:lnSpc>
                <a:spcPts val="10451"/>
              </a:lnSpc>
            </a:pPr>
            <a:r>
              <a:rPr lang="en-US" sz="10665" b="1" spc="53">
                <a:solidFill>
                  <a:srgbClr val="F5B7CC"/>
                </a:solidFill>
                <a:latin typeface="Inter Bold"/>
                <a:ea typeface="Inter Bold"/>
                <a:cs typeface="Inter Bold"/>
                <a:sym typeface="Inter Bold"/>
              </a:rPr>
              <a:t>7.</a:t>
            </a:r>
          </a:p>
        </p:txBody>
      </p:sp>
      <p:sp>
        <p:nvSpPr>
          <p:cNvPr id="16" name="TextBox 16"/>
          <p:cNvSpPr txBox="1"/>
          <p:nvPr/>
        </p:nvSpPr>
        <p:spPr>
          <a:xfrm>
            <a:off x="2721643" y="1634040"/>
            <a:ext cx="8635879" cy="690372"/>
          </a:xfrm>
          <a:prstGeom prst="rect">
            <a:avLst/>
          </a:prstGeom>
        </p:spPr>
        <p:txBody>
          <a:bodyPr lIns="0" tIns="0" rIns="0" bIns="0" rtlCol="0" anchor="t">
            <a:spAutoFit/>
          </a:bodyPr>
          <a:lstStyle/>
          <a:p>
            <a:pPr algn="just">
              <a:lnSpc>
                <a:spcPts val="5874"/>
              </a:lnSpc>
            </a:pPr>
            <a:r>
              <a:rPr lang="en-US" sz="3300" b="1" spc="16">
                <a:solidFill>
                  <a:srgbClr val="222E53"/>
                </a:solidFill>
                <a:latin typeface="Inter Bold"/>
                <a:ea typeface="Inter Bold"/>
                <a:cs typeface="Inter Bold"/>
                <a:sym typeface="Inter Bold"/>
              </a:rPr>
              <a:t>Assurance</a:t>
            </a:r>
          </a:p>
        </p:txBody>
      </p:sp>
      <p:sp>
        <p:nvSpPr>
          <p:cNvPr id="17" name="TextBox 17"/>
          <p:cNvSpPr txBox="1"/>
          <p:nvPr/>
        </p:nvSpPr>
        <p:spPr>
          <a:xfrm>
            <a:off x="2819619" y="2301480"/>
            <a:ext cx="12384564" cy="511175"/>
          </a:xfrm>
          <a:prstGeom prst="rect">
            <a:avLst/>
          </a:prstGeom>
        </p:spPr>
        <p:txBody>
          <a:bodyPr lIns="0" tIns="0" rIns="0" bIns="0" rtlCol="0" anchor="t">
            <a:spAutoFit/>
          </a:bodyPr>
          <a:lstStyle/>
          <a:p>
            <a:pPr algn="l">
              <a:lnSpc>
                <a:spcPts val="4449"/>
              </a:lnSpc>
            </a:pPr>
            <a:r>
              <a:rPr lang="en-US" sz="2499" spc="12">
                <a:solidFill>
                  <a:srgbClr val="192445"/>
                </a:solidFill>
                <a:latin typeface="Inter"/>
                <a:ea typeface="Inter"/>
                <a:cs typeface="Inter"/>
                <a:sym typeface="Inter"/>
              </a:rPr>
              <a:t>The KPIs to measure assurance are shown in Figure 7.</a:t>
            </a:r>
          </a:p>
        </p:txBody>
      </p:sp>
      <p:sp>
        <p:nvSpPr>
          <p:cNvPr id="18" name="TextBox 18"/>
          <p:cNvSpPr txBox="1"/>
          <p:nvPr/>
        </p:nvSpPr>
        <p:spPr>
          <a:xfrm>
            <a:off x="4889659" y="8684446"/>
            <a:ext cx="8508682" cy="389255"/>
          </a:xfrm>
          <a:prstGeom prst="rect">
            <a:avLst/>
          </a:prstGeom>
        </p:spPr>
        <p:txBody>
          <a:bodyPr lIns="0" tIns="0" rIns="0" bIns="0" rtlCol="0" anchor="t">
            <a:spAutoFit/>
          </a:bodyPr>
          <a:lstStyle/>
          <a:p>
            <a:pPr algn="ctr">
              <a:lnSpc>
                <a:spcPts val="3219"/>
              </a:lnSpc>
              <a:spcBef>
                <a:spcPct val="0"/>
              </a:spcBef>
            </a:pPr>
            <a:r>
              <a:rPr lang="en-US" sz="2299" spc="11">
                <a:solidFill>
                  <a:srgbClr val="222E53"/>
                </a:solidFill>
                <a:latin typeface="Inter"/>
                <a:ea typeface="Inter"/>
                <a:cs typeface="Inter"/>
                <a:sym typeface="Inter"/>
              </a:rPr>
              <a:t>FIGURE 7: KPIs for evaluation of assurance of cloud services.</a:t>
            </a:r>
          </a:p>
        </p:txBody>
      </p:sp>
      <p:sp>
        <p:nvSpPr>
          <p:cNvPr id="19" name="TextBox 19"/>
          <p:cNvSpPr txBox="1"/>
          <p:nvPr/>
        </p:nvSpPr>
        <p:spPr>
          <a:xfrm>
            <a:off x="311762" y="725321"/>
            <a:ext cx="13857255" cy="582549"/>
          </a:xfrm>
          <a:prstGeom prst="rect">
            <a:avLst/>
          </a:prstGeom>
        </p:spPr>
        <p:txBody>
          <a:bodyPr lIns="0" tIns="0" rIns="0" bIns="0" rtlCol="0" anchor="t">
            <a:spAutoFit/>
          </a:bodyPr>
          <a:lstStyle/>
          <a:p>
            <a:pPr algn="l">
              <a:lnSpc>
                <a:spcPts val="4608"/>
              </a:lnSpc>
            </a:pPr>
            <a:r>
              <a:rPr lang="en-US" sz="3600" b="1" spc="18">
                <a:solidFill>
                  <a:srgbClr val="935B86"/>
                </a:solidFill>
                <a:latin typeface="Inter Bold"/>
                <a:ea typeface="Inter Bold"/>
                <a:cs typeface="Inter Bold"/>
                <a:sym typeface="Inter Bold"/>
              </a:rPr>
              <a:t>The UNIFIED CLOUD SERVICE MEASUREMENT INDEX (cont.)</a:t>
            </a:r>
          </a:p>
        </p:txBody>
      </p:sp>
      <p:sp>
        <p:nvSpPr>
          <p:cNvPr id="20" name="TextBox 20"/>
          <p:cNvSpPr txBox="1"/>
          <p:nvPr/>
        </p:nvSpPr>
        <p:spPr>
          <a:xfrm>
            <a:off x="319330" y="9210675"/>
            <a:ext cx="5994054" cy="690607"/>
          </a:xfrm>
          <a:prstGeom prst="rect">
            <a:avLst/>
          </a:prstGeom>
        </p:spPr>
        <p:txBody>
          <a:bodyPr lIns="0" tIns="0" rIns="0" bIns="0" rtlCol="0" anchor="t">
            <a:spAutoFit/>
          </a:bodyPr>
          <a:lstStyle/>
          <a:p>
            <a:pPr algn="l">
              <a:lnSpc>
                <a:spcPts val="2743"/>
              </a:lnSpc>
            </a:pPr>
            <a:r>
              <a:rPr lang="en-US" sz="1959" spc="9">
                <a:solidFill>
                  <a:srgbClr val="222E53"/>
                </a:solidFill>
                <a:latin typeface="Inter"/>
                <a:ea typeface="Inter"/>
                <a:cs typeface="Inter"/>
                <a:sym typeface="Inter"/>
              </a:rPr>
              <a:t>Department of Computer Science &amp; Engineering, Jagannath University</a:t>
            </a:r>
          </a:p>
        </p:txBody>
      </p:sp>
      <p:sp>
        <p:nvSpPr>
          <p:cNvPr id="21" name="TextBox 21"/>
          <p:cNvSpPr txBox="1"/>
          <p:nvPr/>
        </p:nvSpPr>
        <p:spPr>
          <a:xfrm>
            <a:off x="15773400" y="9519687"/>
            <a:ext cx="395511" cy="381596"/>
          </a:xfrm>
          <a:prstGeom prst="rect">
            <a:avLst/>
          </a:prstGeom>
        </p:spPr>
        <p:txBody>
          <a:bodyPr wrap="square" lIns="0" tIns="0" rIns="0" bIns="0" rtlCol="0" anchor="t">
            <a:spAutoFit/>
          </a:bodyPr>
          <a:lstStyle/>
          <a:p>
            <a:pPr algn="ctr">
              <a:lnSpc>
                <a:spcPts val="3219"/>
              </a:lnSpc>
              <a:spcBef>
                <a:spcPct val="0"/>
              </a:spcBef>
            </a:pPr>
            <a:r>
              <a:rPr lang="en-US" sz="2299" spc="11" dirty="0">
                <a:latin typeface="Inter"/>
                <a:ea typeface="Inter"/>
                <a:cs typeface="Inter"/>
                <a:sym typeface="Inter"/>
              </a:rPr>
              <a:t>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sp>
        <p:nvSpPr>
          <p:cNvPr id="2" name="Freeform 2"/>
          <p:cNvSpPr/>
          <p:nvPr/>
        </p:nvSpPr>
        <p:spPr>
          <a:xfrm>
            <a:off x="13905738" y="5143500"/>
            <a:ext cx="3353562" cy="4114800"/>
          </a:xfrm>
          <a:custGeom>
            <a:avLst/>
            <a:gdLst/>
            <a:ahLst/>
            <a:cxnLst/>
            <a:rect l="l" t="t" r="r" b="b"/>
            <a:pathLst>
              <a:path w="3353562" h="4114800">
                <a:moveTo>
                  <a:pt x="0" y="0"/>
                </a:moveTo>
                <a:lnTo>
                  <a:pt x="3353562" y="0"/>
                </a:lnTo>
                <a:lnTo>
                  <a:pt x="335356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5400000">
            <a:off x="98654" y="419815"/>
            <a:ext cx="1189120" cy="3764352"/>
            <a:chOff x="0" y="0"/>
            <a:chExt cx="313184" cy="991434"/>
          </a:xfrm>
        </p:grpSpPr>
        <p:sp>
          <p:nvSpPr>
            <p:cNvPr id="4" name="Freeform 4"/>
            <p:cNvSpPr/>
            <p:nvPr/>
          </p:nvSpPr>
          <p:spPr>
            <a:xfrm>
              <a:off x="0" y="0"/>
              <a:ext cx="313184" cy="991434"/>
            </a:xfrm>
            <a:custGeom>
              <a:avLst/>
              <a:gdLst/>
              <a:ahLst/>
              <a:cxnLst/>
              <a:rect l="l" t="t" r="r" b="b"/>
              <a:pathLst>
                <a:path w="313184" h="991434">
                  <a:moveTo>
                    <a:pt x="0" y="0"/>
                  </a:moveTo>
                  <a:lnTo>
                    <a:pt x="313184" y="0"/>
                  </a:lnTo>
                  <a:lnTo>
                    <a:pt x="313184" y="991434"/>
                  </a:lnTo>
                  <a:lnTo>
                    <a:pt x="0" y="991434"/>
                  </a:lnTo>
                  <a:close/>
                </a:path>
              </a:pathLst>
            </a:custGeom>
            <a:solidFill>
              <a:srgbClr val="47557E"/>
            </a:solidFill>
          </p:spPr>
        </p:sp>
        <p:sp>
          <p:nvSpPr>
            <p:cNvPr id="5" name="TextBox 5"/>
            <p:cNvSpPr txBox="1"/>
            <p:nvPr/>
          </p:nvSpPr>
          <p:spPr>
            <a:xfrm>
              <a:off x="0" y="-38100"/>
              <a:ext cx="313184" cy="1029534"/>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6118598">
            <a:off x="2369444" y="-6054082"/>
            <a:ext cx="733877" cy="11599048"/>
            <a:chOff x="0" y="0"/>
            <a:chExt cx="193284" cy="3054893"/>
          </a:xfrm>
        </p:grpSpPr>
        <p:sp>
          <p:nvSpPr>
            <p:cNvPr id="7" name="Freeform 7"/>
            <p:cNvSpPr/>
            <p:nvPr/>
          </p:nvSpPr>
          <p:spPr>
            <a:xfrm>
              <a:off x="0" y="0"/>
              <a:ext cx="193284" cy="3054893"/>
            </a:xfrm>
            <a:custGeom>
              <a:avLst/>
              <a:gdLst/>
              <a:ahLst/>
              <a:cxnLst/>
              <a:rect l="l" t="t" r="r" b="b"/>
              <a:pathLst>
                <a:path w="193284" h="3054893">
                  <a:moveTo>
                    <a:pt x="0" y="0"/>
                  </a:moveTo>
                  <a:lnTo>
                    <a:pt x="193284" y="0"/>
                  </a:lnTo>
                  <a:lnTo>
                    <a:pt x="193284" y="3054893"/>
                  </a:lnTo>
                  <a:lnTo>
                    <a:pt x="0" y="3054893"/>
                  </a:lnTo>
                  <a:close/>
                </a:path>
              </a:pathLst>
            </a:custGeom>
            <a:solidFill>
              <a:srgbClr val="606D98"/>
            </a:solidFill>
          </p:spPr>
        </p:sp>
        <p:sp>
          <p:nvSpPr>
            <p:cNvPr id="8" name="TextBox 8"/>
            <p:cNvSpPr txBox="1"/>
            <p:nvPr/>
          </p:nvSpPr>
          <p:spPr>
            <a:xfrm>
              <a:off x="0" y="-38100"/>
              <a:ext cx="193284" cy="3092993"/>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10800000">
            <a:off x="14147257" y="-3174612"/>
            <a:ext cx="6989146" cy="11017126"/>
          </a:xfrm>
          <a:custGeom>
            <a:avLst/>
            <a:gdLst/>
            <a:ahLst/>
            <a:cxnLst/>
            <a:rect l="l" t="t" r="r" b="b"/>
            <a:pathLst>
              <a:path w="6989146" h="11017126">
                <a:moveTo>
                  <a:pt x="0" y="0"/>
                </a:moveTo>
                <a:lnTo>
                  <a:pt x="6989146" y="0"/>
                </a:lnTo>
                <a:lnTo>
                  <a:pt x="6989146" y="11017126"/>
                </a:lnTo>
                <a:lnTo>
                  <a:pt x="0" y="11017126"/>
                </a:lnTo>
                <a:lnTo>
                  <a:pt x="0" y="0"/>
                </a:lnTo>
                <a:close/>
              </a:path>
            </a:pathLst>
          </a:custGeom>
          <a:blipFill>
            <a:blip r:embed="rId4">
              <a:alphaModFix amt="7999"/>
              <a:extLst>
                <a:ext uri="{96DAC541-7B7A-43D3-8B79-37D633B846F1}">
                  <asvg:svgBlip xmlns:asvg="http://schemas.microsoft.com/office/drawing/2016/SVG/main" r:embed="rId5"/>
                </a:ext>
              </a:extLst>
            </a:blip>
            <a:stretch>
              <a:fillRect r="-61881"/>
            </a:stretch>
          </a:blipFill>
        </p:spPr>
      </p:sp>
      <p:sp>
        <p:nvSpPr>
          <p:cNvPr id="10" name="Freeform 10"/>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6"/>
            <a:stretch>
              <a:fillRect/>
            </a:stretch>
          </a:blipFill>
        </p:spPr>
      </p:sp>
      <p:grpSp>
        <p:nvGrpSpPr>
          <p:cNvPr id="11" name="Group 11"/>
          <p:cNvGrpSpPr/>
          <p:nvPr/>
        </p:nvGrpSpPr>
        <p:grpSpPr>
          <a:xfrm rot="-6118598">
            <a:off x="14071163" y="4640822"/>
            <a:ext cx="2305496" cy="11599048"/>
            <a:chOff x="0" y="0"/>
            <a:chExt cx="607209" cy="3054893"/>
          </a:xfrm>
        </p:grpSpPr>
        <p:sp>
          <p:nvSpPr>
            <p:cNvPr id="12" name="Freeform 12"/>
            <p:cNvSpPr/>
            <p:nvPr/>
          </p:nvSpPr>
          <p:spPr>
            <a:xfrm>
              <a:off x="0" y="0"/>
              <a:ext cx="607209" cy="3054893"/>
            </a:xfrm>
            <a:custGeom>
              <a:avLst/>
              <a:gdLst/>
              <a:ahLst/>
              <a:cxnLst/>
              <a:rect l="l" t="t" r="r" b="b"/>
              <a:pathLst>
                <a:path w="607209" h="3054893">
                  <a:moveTo>
                    <a:pt x="0" y="0"/>
                  </a:moveTo>
                  <a:lnTo>
                    <a:pt x="607209" y="0"/>
                  </a:lnTo>
                  <a:lnTo>
                    <a:pt x="607209" y="3054893"/>
                  </a:lnTo>
                  <a:lnTo>
                    <a:pt x="0" y="3054893"/>
                  </a:lnTo>
                  <a:close/>
                </a:path>
              </a:pathLst>
            </a:custGeom>
            <a:solidFill>
              <a:srgbClr val="F5B7CC"/>
            </a:solidFill>
          </p:spPr>
        </p:sp>
        <p:sp>
          <p:nvSpPr>
            <p:cNvPr id="13" name="TextBox 13"/>
            <p:cNvSpPr txBox="1"/>
            <p:nvPr/>
          </p:nvSpPr>
          <p:spPr>
            <a:xfrm>
              <a:off x="0" y="-38100"/>
              <a:ext cx="607209" cy="3092993"/>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3526540" y="3519333"/>
            <a:ext cx="11234921" cy="4589881"/>
          </a:xfrm>
          <a:custGeom>
            <a:avLst/>
            <a:gdLst/>
            <a:ahLst/>
            <a:cxnLst/>
            <a:rect l="l" t="t" r="r" b="b"/>
            <a:pathLst>
              <a:path w="11234921" h="4589881">
                <a:moveTo>
                  <a:pt x="0" y="0"/>
                </a:moveTo>
                <a:lnTo>
                  <a:pt x="11234920" y="0"/>
                </a:lnTo>
                <a:lnTo>
                  <a:pt x="11234920" y="4589881"/>
                </a:lnTo>
                <a:lnTo>
                  <a:pt x="0" y="4589881"/>
                </a:lnTo>
                <a:lnTo>
                  <a:pt x="0" y="0"/>
                </a:lnTo>
                <a:close/>
              </a:path>
            </a:pathLst>
          </a:custGeom>
          <a:blipFill>
            <a:blip r:embed="rId7"/>
            <a:stretch>
              <a:fillRect l="-337" t="-10847"/>
            </a:stretch>
          </a:blipFill>
        </p:spPr>
      </p:sp>
      <p:sp>
        <p:nvSpPr>
          <p:cNvPr id="15" name="TextBox 15"/>
          <p:cNvSpPr txBox="1"/>
          <p:nvPr/>
        </p:nvSpPr>
        <p:spPr>
          <a:xfrm>
            <a:off x="1210072" y="1710089"/>
            <a:ext cx="1526311" cy="1402880"/>
          </a:xfrm>
          <a:prstGeom prst="rect">
            <a:avLst/>
          </a:prstGeom>
        </p:spPr>
        <p:txBody>
          <a:bodyPr lIns="0" tIns="0" rIns="0" bIns="0" rtlCol="0" anchor="t">
            <a:spAutoFit/>
          </a:bodyPr>
          <a:lstStyle/>
          <a:p>
            <a:pPr algn="l">
              <a:lnSpc>
                <a:spcPts val="10451"/>
              </a:lnSpc>
            </a:pPr>
            <a:r>
              <a:rPr lang="en-US" sz="10665" b="1" spc="53">
                <a:solidFill>
                  <a:srgbClr val="F5B7CC"/>
                </a:solidFill>
                <a:latin typeface="Inter Bold"/>
                <a:ea typeface="Inter Bold"/>
                <a:cs typeface="Inter Bold"/>
                <a:sym typeface="Inter Bold"/>
              </a:rPr>
              <a:t>8.</a:t>
            </a:r>
          </a:p>
        </p:txBody>
      </p:sp>
      <p:sp>
        <p:nvSpPr>
          <p:cNvPr id="16" name="TextBox 16"/>
          <p:cNvSpPr txBox="1"/>
          <p:nvPr/>
        </p:nvSpPr>
        <p:spPr>
          <a:xfrm>
            <a:off x="2721643" y="1634040"/>
            <a:ext cx="8635879" cy="690372"/>
          </a:xfrm>
          <a:prstGeom prst="rect">
            <a:avLst/>
          </a:prstGeom>
        </p:spPr>
        <p:txBody>
          <a:bodyPr lIns="0" tIns="0" rIns="0" bIns="0" rtlCol="0" anchor="t">
            <a:spAutoFit/>
          </a:bodyPr>
          <a:lstStyle/>
          <a:p>
            <a:pPr algn="just">
              <a:lnSpc>
                <a:spcPts val="5874"/>
              </a:lnSpc>
            </a:pPr>
            <a:r>
              <a:rPr lang="en-US" sz="3300" b="1" spc="16">
                <a:solidFill>
                  <a:srgbClr val="222E53"/>
                </a:solidFill>
                <a:latin typeface="Inter Bold"/>
                <a:ea typeface="Inter Bold"/>
                <a:cs typeface="Inter Bold"/>
                <a:sym typeface="Inter Bold"/>
              </a:rPr>
              <a:t>Management</a:t>
            </a:r>
          </a:p>
        </p:txBody>
      </p:sp>
      <p:sp>
        <p:nvSpPr>
          <p:cNvPr id="17" name="TextBox 17"/>
          <p:cNvSpPr txBox="1"/>
          <p:nvPr/>
        </p:nvSpPr>
        <p:spPr>
          <a:xfrm>
            <a:off x="2819619" y="2301480"/>
            <a:ext cx="12384564" cy="511175"/>
          </a:xfrm>
          <a:prstGeom prst="rect">
            <a:avLst/>
          </a:prstGeom>
        </p:spPr>
        <p:txBody>
          <a:bodyPr lIns="0" tIns="0" rIns="0" bIns="0" rtlCol="0" anchor="t">
            <a:spAutoFit/>
          </a:bodyPr>
          <a:lstStyle/>
          <a:p>
            <a:pPr algn="l">
              <a:lnSpc>
                <a:spcPts val="4449"/>
              </a:lnSpc>
            </a:pPr>
            <a:r>
              <a:rPr lang="en-US" sz="2499" spc="12">
                <a:solidFill>
                  <a:srgbClr val="192445"/>
                </a:solidFill>
                <a:latin typeface="Inter"/>
                <a:ea typeface="Inter"/>
                <a:cs typeface="Inter"/>
                <a:sym typeface="Inter"/>
              </a:rPr>
              <a:t>The KPIs to measure management are shown in Figure 8.</a:t>
            </a:r>
          </a:p>
        </p:txBody>
      </p:sp>
      <p:sp>
        <p:nvSpPr>
          <p:cNvPr id="18" name="TextBox 18"/>
          <p:cNvSpPr txBox="1"/>
          <p:nvPr/>
        </p:nvSpPr>
        <p:spPr>
          <a:xfrm>
            <a:off x="4997529" y="8684446"/>
            <a:ext cx="8292941" cy="389255"/>
          </a:xfrm>
          <a:prstGeom prst="rect">
            <a:avLst/>
          </a:prstGeom>
        </p:spPr>
        <p:txBody>
          <a:bodyPr lIns="0" tIns="0" rIns="0" bIns="0" rtlCol="0" anchor="t">
            <a:spAutoFit/>
          </a:bodyPr>
          <a:lstStyle/>
          <a:p>
            <a:pPr algn="ctr">
              <a:lnSpc>
                <a:spcPts val="3219"/>
              </a:lnSpc>
              <a:spcBef>
                <a:spcPct val="0"/>
              </a:spcBef>
            </a:pPr>
            <a:r>
              <a:rPr lang="en-US" sz="2299" spc="11">
                <a:solidFill>
                  <a:srgbClr val="222E53"/>
                </a:solidFill>
                <a:latin typeface="Inter"/>
                <a:ea typeface="Inter"/>
                <a:cs typeface="Inter"/>
                <a:sym typeface="Inter"/>
              </a:rPr>
              <a:t>FIGURE 8: KPIs for evaluate management of cloud services.</a:t>
            </a:r>
          </a:p>
        </p:txBody>
      </p:sp>
      <p:sp>
        <p:nvSpPr>
          <p:cNvPr id="19" name="TextBox 19"/>
          <p:cNvSpPr txBox="1"/>
          <p:nvPr/>
        </p:nvSpPr>
        <p:spPr>
          <a:xfrm>
            <a:off x="311762" y="725321"/>
            <a:ext cx="13857255" cy="582549"/>
          </a:xfrm>
          <a:prstGeom prst="rect">
            <a:avLst/>
          </a:prstGeom>
        </p:spPr>
        <p:txBody>
          <a:bodyPr lIns="0" tIns="0" rIns="0" bIns="0" rtlCol="0" anchor="t">
            <a:spAutoFit/>
          </a:bodyPr>
          <a:lstStyle/>
          <a:p>
            <a:pPr algn="l">
              <a:lnSpc>
                <a:spcPts val="4608"/>
              </a:lnSpc>
            </a:pPr>
            <a:r>
              <a:rPr lang="en-US" sz="3600" b="1" spc="18">
                <a:solidFill>
                  <a:srgbClr val="935B86"/>
                </a:solidFill>
                <a:latin typeface="Inter Bold"/>
                <a:ea typeface="Inter Bold"/>
                <a:cs typeface="Inter Bold"/>
                <a:sym typeface="Inter Bold"/>
              </a:rPr>
              <a:t>The UNIFIED CLOUD SERVICE MEASUREMENT INDEX (cont.)</a:t>
            </a:r>
          </a:p>
        </p:txBody>
      </p:sp>
      <p:sp>
        <p:nvSpPr>
          <p:cNvPr id="20" name="TextBox 20"/>
          <p:cNvSpPr txBox="1"/>
          <p:nvPr/>
        </p:nvSpPr>
        <p:spPr>
          <a:xfrm>
            <a:off x="319330" y="9210675"/>
            <a:ext cx="5994054" cy="690607"/>
          </a:xfrm>
          <a:prstGeom prst="rect">
            <a:avLst/>
          </a:prstGeom>
        </p:spPr>
        <p:txBody>
          <a:bodyPr lIns="0" tIns="0" rIns="0" bIns="0" rtlCol="0" anchor="t">
            <a:spAutoFit/>
          </a:bodyPr>
          <a:lstStyle/>
          <a:p>
            <a:pPr algn="l">
              <a:lnSpc>
                <a:spcPts val="2743"/>
              </a:lnSpc>
            </a:pPr>
            <a:r>
              <a:rPr lang="en-US" sz="1959" spc="9">
                <a:solidFill>
                  <a:srgbClr val="222E53"/>
                </a:solidFill>
                <a:latin typeface="Inter"/>
                <a:ea typeface="Inter"/>
                <a:cs typeface="Inter"/>
                <a:sym typeface="Inter"/>
              </a:rPr>
              <a:t>Department of Computer Science &amp; Engineering, Jagannath University</a:t>
            </a:r>
          </a:p>
        </p:txBody>
      </p:sp>
      <p:sp>
        <p:nvSpPr>
          <p:cNvPr id="21" name="TextBox 21"/>
          <p:cNvSpPr txBox="1"/>
          <p:nvPr/>
        </p:nvSpPr>
        <p:spPr>
          <a:xfrm>
            <a:off x="15621000" y="9519687"/>
            <a:ext cx="550173" cy="381596"/>
          </a:xfrm>
          <a:prstGeom prst="rect">
            <a:avLst/>
          </a:prstGeom>
        </p:spPr>
        <p:txBody>
          <a:bodyPr wrap="square" lIns="0" tIns="0" rIns="0" bIns="0" rtlCol="0" anchor="t">
            <a:spAutoFit/>
          </a:bodyPr>
          <a:lstStyle/>
          <a:p>
            <a:pPr algn="ctr">
              <a:lnSpc>
                <a:spcPts val="3219"/>
              </a:lnSpc>
              <a:spcBef>
                <a:spcPct val="0"/>
              </a:spcBef>
            </a:pPr>
            <a:r>
              <a:rPr lang="en-US" sz="2299" spc="11" dirty="0">
                <a:latin typeface="Inter"/>
                <a:ea typeface="Inter"/>
                <a:cs typeface="Inter"/>
                <a:sym typeface="Inter"/>
              </a:rPr>
              <a:t>16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grpSp>
        <p:nvGrpSpPr>
          <p:cNvPr id="2" name="Group 2"/>
          <p:cNvGrpSpPr/>
          <p:nvPr/>
        </p:nvGrpSpPr>
        <p:grpSpPr>
          <a:xfrm rot="-6990377">
            <a:off x="5543216" y="7150116"/>
            <a:ext cx="3580560" cy="7053965"/>
            <a:chOff x="0" y="0"/>
            <a:chExt cx="943028" cy="1857834"/>
          </a:xfrm>
        </p:grpSpPr>
        <p:sp>
          <p:nvSpPr>
            <p:cNvPr id="3" name="Freeform 3"/>
            <p:cNvSpPr/>
            <p:nvPr/>
          </p:nvSpPr>
          <p:spPr>
            <a:xfrm>
              <a:off x="0" y="0"/>
              <a:ext cx="943028" cy="1857834"/>
            </a:xfrm>
            <a:custGeom>
              <a:avLst/>
              <a:gdLst/>
              <a:ahLst/>
              <a:cxnLst/>
              <a:rect l="l" t="t" r="r" b="b"/>
              <a:pathLst>
                <a:path w="943028" h="1857834">
                  <a:moveTo>
                    <a:pt x="0" y="0"/>
                  </a:moveTo>
                  <a:lnTo>
                    <a:pt x="943028" y="0"/>
                  </a:lnTo>
                  <a:lnTo>
                    <a:pt x="943028" y="1857834"/>
                  </a:lnTo>
                  <a:lnTo>
                    <a:pt x="0" y="1857834"/>
                  </a:lnTo>
                  <a:close/>
                </a:path>
              </a:pathLst>
            </a:custGeom>
            <a:solidFill>
              <a:srgbClr val="C19EB9"/>
            </a:solidFill>
          </p:spPr>
        </p:sp>
        <p:sp>
          <p:nvSpPr>
            <p:cNvPr id="4" name="TextBox 4"/>
            <p:cNvSpPr txBox="1"/>
            <p:nvPr/>
          </p:nvSpPr>
          <p:spPr>
            <a:xfrm>
              <a:off x="0" y="-38100"/>
              <a:ext cx="943028" cy="189593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3566576">
            <a:off x="8670549" y="380621"/>
            <a:ext cx="13267636" cy="10289227"/>
            <a:chOff x="0" y="0"/>
            <a:chExt cx="3494357" cy="2709920"/>
          </a:xfrm>
        </p:grpSpPr>
        <p:sp>
          <p:nvSpPr>
            <p:cNvPr id="6" name="Freeform 6"/>
            <p:cNvSpPr/>
            <p:nvPr/>
          </p:nvSpPr>
          <p:spPr>
            <a:xfrm>
              <a:off x="0" y="0"/>
              <a:ext cx="3494357" cy="2709920"/>
            </a:xfrm>
            <a:custGeom>
              <a:avLst/>
              <a:gdLst/>
              <a:ahLst/>
              <a:cxnLst/>
              <a:rect l="l" t="t" r="r" b="b"/>
              <a:pathLst>
                <a:path w="3494357" h="2709920">
                  <a:moveTo>
                    <a:pt x="0" y="0"/>
                  </a:moveTo>
                  <a:lnTo>
                    <a:pt x="3494357" y="0"/>
                  </a:lnTo>
                  <a:lnTo>
                    <a:pt x="3494357" y="2709920"/>
                  </a:lnTo>
                  <a:lnTo>
                    <a:pt x="0" y="2709920"/>
                  </a:lnTo>
                  <a:close/>
                </a:path>
              </a:pathLst>
            </a:custGeom>
            <a:solidFill>
              <a:srgbClr val="606D98"/>
            </a:solidFill>
          </p:spPr>
        </p:sp>
        <p:sp>
          <p:nvSpPr>
            <p:cNvPr id="7" name="TextBox 7"/>
            <p:cNvSpPr txBox="1"/>
            <p:nvPr/>
          </p:nvSpPr>
          <p:spPr>
            <a:xfrm>
              <a:off x="0" y="-38100"/>
              <a:ext cx="3494357" cy="274802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2292677" y="5391885"/>
            <a:ext cx="5090448" cy="2623566"/>
          </a:xfrm>
          <a:prstGeom prst="rect">
            <a:avLst/>
          </a:prstGeom>
        </p:spPr>
        <p:txBody>
          <a:bodyPr lIns="0" tIns="0" rIns="0" bIns="0" rtlCol="0" anchor="t">
            <a:spAutoFit/>
          </a:bodyPr>
          <a:lstStyle/>
          <a:p>
            <a:pPr marL="518160" lvl="1" indent="-259080" algn="just">
              <a:lnSpc>
                <a:spcPts val="4272"/>
              </a:lnSpc>
              <a:buFont typeface="Arial"/>
              <a:buChar char="•"/>
            </a:pPr>
            <a:r>
              <a:rPr lang="en-US" sz="2400" spc="12">
                <a:solidFill>
                  <a:srgbClr val="FBFBFC"/>
                </a:solidFill>
                <a:latin typeface="Inter"/>
                <a:ea typeface="Inter"/>
                <a:cs typeface="Inter"/>
                <a:sym typeface="Inter"/>
              </a:rPr>
              <a:t>MAGIQ assigns weights to different attributes based on their importance.</a:t>
            </a:r>
          </a:p>
          <a:p>
            <a:pPr marL="518160" lvl="1" indent="-259080" algn="just">
              <a:lnSpc>
                <a:spcPts val="4272"/>
              </a:lnSpc>
              <a:buFont typeface="Arial"/>
              <a:buChar char="•"/>
            </a:pPr>
            <a:r>
              <a:rPr lang="en-US" sz="2400" spc="12">
                <a:solidFill>
                  <a:srgbClr val="FBFBFC"/>
                </a:solidFill>
                <a:latin typeface="Inter"/>
                <a:ea typeface="Inter"/>
                <a:cs typeface="Inter"/>
                <a:sym typeface="Inter"/>
              </a:rPr>
              <a:t>The higher the rank, the higher the weight in calculations.</a:t>
            </a:r>
          </a:p>
        </p:txBody>
      </p:sp>
      <p:sp>
        <p:nvSpPr>
          <p:cNvPr id="9" name="Freeform 9"/>
          <p:cNvSpPr/>
          <p:nvPr/>
        </p:nvSpPr>
        <p:spPr>
          <a:xfrm flipH="1" flipV="1">
            <a:off x="14616238" y="-2126722"/>
            <a:ext cx="4379678" cy="6903771"/>
          </a:xfrm>
          <a:custGeom>
            <a:avLst/>
            <a:gdLst/>
            <a:ahLst/>
            <a:cxnLst/>
            <a:rect l="l" t="t" r="r" b="b"/>
            <a:pathLst>
              <a:path w="4379678" h="6903771">
                <a:moveTo>
                  <a:pt x="4379679" y="6903771"/>
                </a:moveTo>
                <a:lnTo>
                  <a:pt x="0" y="6903771"/>
                </a:lnTo>
                <a:lnTo>
                  <a:pt x="0" y="0"/>
                </a:lnTo>
                <a:lnTo>
                  <a:pt x="4379679" y="0"/>
                </a:lnTo>
                <a:lnTo>
                  <a:pt x="4379679" y="6903771"/>
                </a:lnTo>
                <a:close/>
              </a:path>
            </a:pathLst>
          </a:custGeom>
          <a:blipFill>
            <a:blip r:embed="rId2">
              <a:alphaModFix amt="85000"/>
              <a:extLst>
                <a:ext uri="{96DAC541-7B7A-43D3-8B79-37D633B846F1}">
                  <asvg:svgBlip xmlns:asvg="http://schemas.microsoft.com/office/drawing/2016/SVG/main" r:embed="rId3"/>
                </a:ext>
              </a:extLst>
            </a:blip>
            <a:stretch>
              <a:fillRect r="-61881"/>
            </a:stretch>
          </a:blipFill>
        </p:spPr>
      </p:sp>
      <p:sp>
        <p:nvSpPr>
          <p:cNvPr id="10" name="Freeform 10"/>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4"/>
            <a:stretch>
              <a:fillRect/>
            </a:stretch>
          </a:blipFill>
        </p:spPr>
      </p:sp>
      <p:grpSp>
        <p:nvGrpSpPr>
          <p:cNvPr id="11" name="Group 11"/>
          <p:cNvGrpSpPr/>
          <p:nvPr/>
        </p:nvGrpSpPr>
        <p:grpSpPr>
          <a:xfrm>
            <a:off x="704980" y="4777049"/>
            <a:ext cx="2372908" cy="2372908"/>
            <a:chOff x="0" y="0"/>
            <a:chExt cx="3163877" cy="3163877"/>
          </a:xfrm>
        </p:grpSpPr>
        <p:grpSp>
          <p:nvGrpSpPr>
            <p:cNvPr id="12" name="Group 12"/>
            <p:cNvGrpSpPr/>
            <p:nvPr/>
          </p:nvGrpSpPr>
          <p:grpSpPr>
            <a:xfrm>
              <a:off x="0" y="0"/>
              <a:ext cx="3163877" cy="316387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06D98"/>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373632" y="719510"/>
              <a:ext cx="2416613" cy="1724857"/>
            </a:xfrm>
            <a:custGeom>
              <a:avLst/>
              <a:gdLst/>
              <a:ahLst/>
              <a:cxnLst/>
              <a:rect l="l" t="t" r="r" b="b"/>
              <a:pathLst>
                <a:path w="2416613" h="1724857">
                  <a:moveTo>
                    <a:pt x="0" y="0"/>
                  </a:moveTo>
                  <a:lnTo>
                    <a:pt x="2416613" y="0"/>
                  </a:lnTo>
                  <a:lnTo>
                    <a:pt x="2416613" y="1724857"/>
                  </a:lnTo>
                  <a:lnTo>
                    <a:pt x="0" y="17248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grpSp>
        <p:nvGrpSpPr>
          <p:cNvPr id="16" name="Group 16"/>
          <p:cNvGrpSpPr/>
          <p:nvPr/>
        </p:nvGrpSpPr>
        <p:grpSpPr>
          <a:xfrm>
            <a:off x="10412309" y="5525235"/>
            <a:ext cx="2049188" cy="2049188"/>
            <a:chOff x="0" y="0"/>
            <a:chExt cx="2732251" cy="2732251"/>
          </a:xfrm>
        </p:grpSpPr>
        <p:grpSp>
          <p:nvGrpSpPr>
            <p:cNvPr id="17" name="Group 17"/>
            <p:cNvGrpSpPr/>
            <p:nvPr/>
          </p:nvGrpSpPr>
          <p:grpSpPr>
            <a:xfrm>
              <a:off x="0" y="0"/>
              <a:ext cx="2732251" cy="2732251"/>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FBFC"/>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a:off x="423574" y="423574"/>
              <a:ext cx="1885104" cy="1885104"/>
            </a:xfrm>
            <a:custGeom>
              <a:avLst/>
              <a:gdLst/>
              <a:ahLst/>
              <a:cxnLst/>
              <a:rect l="l" t="t" r="r" b="b"/>
              <a:pathLst>
                <a:path w="1885104" h="1885104">
                  <a:moveTo>
                    <a:pt x="0" y="0"/>
                  </a:moveTo>
                  <a:lnTo>
                    <a:pt x="1885103" y="0"/>
                  </a:lnTo>
                  <a:lnTo>
                    <a:pt x="1885103" y="1885103"/>
                  </a:lnTo>
                  <a:lnTo>
                    <a:pt x="0" y="188510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sp>
        <p:nvSpPr>
          <p:cNvPr id="21" name="TextBox 21"/>
          <p:cNvSpPr txBox="1"/>
          <p:nvPr/>
        </p:nvSpPr>
        <p:spPr>
          <a:xfrm>
            <a:off x="2851367" y="4858486"/>
            <a:ext cx="5035514" cy="3156965"/>
          </a:xfrm>
          <a:prstGeom prst="rect">
            <a:avLst/>
          </a:prstGeom>
        </p:spPr>
        <p:txBody>
          <a:bodyPr lIns="0" tIns="0" rIns="0" bIns="0" rtlCol="0" anchor="t">
            <a:spAutoFit/>
          </a:bodyPr>
          <a:lstStyle/>
          <a:p>
            <a:pPr marL="518163" lvl="1" indent="-259082" algn="just">
              <a:lnSpc>
                <a:spcPts val="4272"/>
              </a:lnSpc>
              <a:buFont typeface="Arial"/>
              <a:buChar char="•"/>
            </a:pPr>
            <a:r>
              <a:rPr lang="en-US" sz="2400" spc="12">
                <a:solidFill>
                  <a:srgbClr val="000000"/>
                </a:solidFill>
                <a:latin typeface="Inter"/>
                <a:ea typeface="Inter"/>
                <a:cs typeface="Inter"/>
                <a:sym typeface="Inter"/>
              </a:rPr>
              <a:t>Cloud services are ranked using a structured hierarchy of attributes and KPIs.</a:t>
            </a:r>
          </a:p>
          <a:p>
            <a:pPr marL="518163" lvl="1" indent="-259082" algn="just">
              <a:lnSpc>
                <a:spcPts val="4272"/>
              </a:lnSpc>
              <a:buFont typeface="Arial"/>
              <a:buChar char="•"/>
            </a:pPr>
            <a:r>
              <a:rPr lang="en-US" sz="2400" spc="12">
                <a:solidFill>
                  <a:srgbClr val="000000"/>
                </a:solidFill>
                <a:latin typeface="Inter"/>
                <a:ea typeface="Inter"/>
                <a:cs typeface="Inter"/>
                <a:sym typeface="Inter"/>
              </a:rPr>
              <a:t>Users can prioritize the attributes most important to them.</a:t>
            </a:r>
          </a:p>
        </p:txBody>
      </p:sp>
      <p:sp>
        <p:nvSpPr>
          <p:cNvPr id="22" name="TextBox 22"/>
          <p:cNvSpPr txBox="1"/>
          <p:nvPr/>
        </p:nvSpPr>
        <p:spPr>
          <a:xfrm>
            <a:off x="1494031" y="3951571"/>
            <a:ext cx="6007582" cy="679450"/>
          </a:xfrm>
          <a:prstGeom prst="rect">
            <a:avLst/>
          </a:prstGeom>
        </p:spPr>
        <p:txBody>
          <a:bodyPr lIns="0" tIns="0" rIns="0" bIns="0" rtlCol="0" anchor="t">
            <a:spAutoFit/>
          </a:bodyPr>
          <a:lstStyle/>
          <a:p>
            <a:pPr algn="l">
              <a:lnSpc>
                <a:spcPts val="5599"/>
              </a:lnSpc>
            </a:pPr>
            <a:r>
              <a:rPr lang="en-US" sz="3999" spc="19">
                <a:solidFill>
                  <a:srgbClr val="192445"/>
                </a:solidFill>
                <a:latin typeface="Inter"/>
                <a:ea typeface="Inter"/>
                <a:cs typeface="Inter"/>
                <a:sym typeface="Inter"/>
              </a:rPr>
              <a:t>Hierarchical Evaluation</a:t>
            </a:r>
          </a:p>
        </p:txBody>
      </p:sp>
      <p:sp>
        <p:nvSpPr>
          <p:cNvPr id="23" name="TextBox 23"/>
          <p:cNvSpPr txBox="1"/>
          <p:nvPr/>
        </p:nvSpPr>
        <p:spPr>
          <a:xfrm>
            <a:off x="845794" y="1225757"/>
            <a:ext cx="9749003" cy="738905"/>
          </a:xfrm>
          <a:prstGeom prst="rect">
            <a:avLst/>
          </a:prstGeom>
        </p:spPr>
        <p:txBody>
          <a:bodyPr lIns="0" tIns="0" rIns="0" bIns="0" rtlCol="0" anchor="t">
            <a:spAutoFit/>
          </a:bodyPr>
          <a:lstStyle/>
          <a:p>
            <a:pPr algn="l">
              <a:lnSpc>
                <a:spcPts val="5537"/>
              </a:lnSpc>
            </a:pPr>
            <a:r>
              <a:rPr lang="en-US" sz="5650" b="1" spc="28">
                <a:solidFill>
                  <a:srgbClr val="222E53"/>
                </a:solidFill>
                <a:latin typeface="Inter Bold"/>
                <a:ea typeface="Inter Bold"/>
                <a:cs typeface="Inter Bold"/>
                <a:sym typeface="Inter Bold"/>
              </a:rPr>
              <a:t>MAGIQ Ranking Method</a:t>
            </a:r>
          </a:p>
        </p:txBody>
      </p:sp>
      <p:sp>
        <p:nvSpPr>
          <p:cNvPr id="24" name="TextBox 24"/>
          <p:cNvSpPr txBox="1"/>
          <p:nvPr/>
        </p:nvSpPr>
        <p:spPr>
          <a:xfrm>
            <a:off x="11074401" y="4091086"/>
            <a:ext cx="6686110" cy="1022720"/>
          </a:xfrm>
          <a:prstGeom prst="rect">
            <a:avLst/>
          </a:prstGeom>
        </p:spPr>
        <p:txBody>
          <a:bodyPr lIns="0" tIns="0" rIns="0" bIns="0" rtlCol="0" anchor="t">
            <a:spAutoFit/>
          </a:bodyPr>
          <a:lstStyle/>
          <a:p>
            <a:pPr algn="l">
              <a:lnSpc>
                <a:spcPts val="4133"/>
              </a:lnSpc>
            </a:pPr>
            <a:r>
              <a:rPr lang="en-US" sz="2952" spc="14">
                <a:solidFill>
                  <a:srgbClr val="FFFFFF"/>
                </a:solidFill>
                <a:latin typeface="Inter"/>
                <a:ea typeface="Inter"/>
                <a:cs typeface="Inter"/>
                <a:sym typeface="Inter"/>
              </a:rPr>
              <a:t>Weight Assignment Using Rank Order Centroids (ROC)</a:t>
            </a:r>
          </a:p>
        </p:txBody>
      </p:sp>
      <p:sp>
        <p:nvSpPr>
          <p:cNvPr id="25" name="TextBox 25"/>
          <p:cNvSpPr txBox="1"/>
          <p:nvPr/>
        </p:nvSpPr>
        <p:spPr>
          <a:xfrm>
            <a:off x="704980" y="8740345"/>
            <a:ext cx="5994054" cy="690607"/>
          </a:xfrm>
          <a:prstGeom prst="rect">
            <a:avLst/>
          </a:prstGeom>
        </p:spPr>
        <p:txBody>
          <a:bodyPr lIns="0" tIns="0" rIns="0" bIns="0" rtlCol="0" anchor="t">
            <a:spAutoFit/>
          </a:bodyPr>
          <a:lstStyle/>
          <a:p>
            <a:pPr algn="l">
              <a:lnSpc>
                <a:spcPts val="2743"/>
              </a:lnSpc>
            </a:pPr>
            <a:r>
              <a:rPr lang="en-US" sz="1959" spc="9">
                <a:solidFill>
                  <a:srgbClr val="35436C"/>
                </a:solidFill>
                <a:latin typeface="Inter"/>
                <a:ea typeface="Inter"/>
                <a:cs typeface="Inter"/>
                <a:sym typeface="Inter"/>
              </a:rPr>
              <a:t>Department of Computer Science &amp; Engineering, Jagannath University</a:t>
            </a:r>
          </a:p>
        </p:txBody>
      </p:sp>
      <p:sp>
        <p:nvSpPr>
          <p:cNvPr id="26" name="TextBox 26"/>
          <p:cNvSpPr txBox="1"/>
          <p:nvPr/>
        </p:nvSpPr>
        <p:spPr>
          <a:xfrm>
            <a:off x="881682" y="2326613"/>
            <a:ext cx="9978384" cy="824865"/>
          </a:xfrm>
          <a:prstGeom prst="rect">
            <a:avLst/>
          </a:prstGeom>
        </p:spPr>
        <p:txBody>
          <a:bodyPr lIns="0" tIns="0" rIns="0" bIns="0" rtlCol="0" anchor="t">
            <a:spAutoFit/>
          </a:bodyPr>
          <a:lstStyle/>
          <a:p>
            <a:pPr algn="l">
              <a:lnSpc>
                <a:spcPts val="3359"/>
              </a:lnSpc>
            </a:pPr>
            <a:r>
              <a:rPr lang="en-US" sz="2400" spc="12">
                <a:solidFill>
                  <a:srgbClr val="222E53"/>
                </a:solidFill>
                <a:latin typeface="Inter"/>
                <a:ea typeface="Inter"/>
                <a:cs typeface="Inter"/>
                <a:sym typeface="Inter"/>
              </a:rPr>
              <a:t>The paper describes the Multi-Attribute Global Inference of Quality (MAGIQ) Ranking Method as follows:</a:t>
            </a:r>
          </a:p>
        </p:txBody>
      </p:sp>
      <p:sp>
        <p:nvSpPr>
          <p:cNvPr id="27" name="TextBox 27"/>
          <p:cNvSpPr txBox="1"/>
          <p:nvPr/>
        </p:nvSpPr>
        <p:spPr>
          <a:xfrm>
            <a:off x="1028700" y="3983130"/>
            <a:ext cx="571087" cy="679450"/>
          </a:xfrm>
          <a:prstGeom prst="rect">
            <a:avLst/>
          </a:prstGeom>
        </p:spPr>
        <p:txBody>
          <a:bodyPr lIns="0" tIns="0" rIns="0" bIns="0" rtlCol="0" anchor="t">
            <a:spAutoFit/>
          </a:bodyPr>
          <a:lstStyle/>
          <a:p>
            <a:pPr algn="l">
              <a:lnSpc>
                <a:spcPts val="5599"/>
              </a:lnSpc>
            </a:pPr>
            <a:r>
              <a:rPr lang="en-US" sz="3999" spc="19">
                <a:solidFill>
                  <a:srgbClr val="192445"/>
                </a:solidFill>
                <a:latin typeface="Inter"/>
                <a:ea typeface="Inter"/>
                <a:cs typeface="Inter"/>
                <a:sym typeface="Inter"/>
              </a:rPr>
              <a:t>1.</a:t>
            </a:r>
          </a:p>
        </p:txBody>
      </p:sp>
      <p:sp>
        <p:nvSpPr>
          <p:cNvPr id="28" name="TextBox 28"/>
          <p:cNvSpPr txBox="1"/>
          <p:nvPr/>
        </p:nvSpPr>
        <p:spPr>
          <a:xfrm>
            <a:off x="10577410" y="4081561"/>
            <a:ext cx="496991" cy="581019"/>
          </a:xfrm>
          <a:prstGeom prst="rect">
            <a:avLst/>
          </a:prstGeom>
        </p:spPr>
        <p:txBody>
          <a:bodyPr lIns="0" tIns="0" rIns="0" bIns="0" rtlCol="0" anchor="t">
            <a:spAutoFit/>
          </a:bodyPr>
          <a:lstStyle/>
          <a:p>
            <a:pPr algn="l">
              <a:lnSpc>
                <a:spcPts val="4725"/>
              </a:lnSpc>
            </a:pPr>
            <a:r>
              <a:rPr lang="en-US" sz="3375" spc="16">
                <a:solidFill>
                  <a:srgbClr val="FFFFFF"/>
                </a:solidFill>
                <a:latin typeface="Inter"/>
                <a:ea typeface="Inter"/>
                <a:cs typeface="Inter"/>
                <a:sym typeface="Inter"/>
              </a:rPr>
              <a:t>2.</a:t>
            </a:r>
          </a:p>
        </p:txBody>
      </p:sp>
      <p:sp>
        <p:nvSpPr>
          <p:cNvPr id="29" name="TextBox 29"/>
          <p:cNvSpPr txBox="1"/>
          <p:nvPr/>
        </p:nvSpPr>
        <p:spPr>
          <a:xfrm>
            <a:off x="15864706" y="9519686"/>
            <a:ext cx="298847" cy="389255"/>
          </a:xfrm>
          <a:prstGeom prst="rect">
            <a:avLst/>
          </a:prstGeom>
        </p:spPr>
        <p:txBody>
          <a:bodyPr lIns="0" tIns="0" rIns="0" bIns="0" rtlCol="0" anchor="t">
            <a:spAutoFit/>
          </a:bodyPr>
          <a:lstStyle/>
          <a:p>
            <a:pPr algn="ctr">
              <a:lnSpc>
                <a:spcPts val="3219"/>
              </a:lnSpc>
              <a:spcBef>
                <a:spcPct val="0"/>
              </a:spcBef>
            </a:pPr>
            <a:r>
              <a:rPr lang="en-US" sz="2299" spc="11">
                <a:solidFill>
                  <a:srgbClr val="FFFFFF"/>
                </a:solidFill>
                <a:latin typeface="Inter"/>
                <a:ea typeface="Inter"/>
                <a:cs typeface="Inter"/>
                <a:sym typeface="Inter"/>
              </a:rPr>
              <a:t>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grpSp>
        <p:nvGrpSpPr>
          <p:cNvPr id="2" name="Group 2"/>
          <p:cNvGrpSpPr/>
          <p:nvPr/>
        </p:nvGrpSpPr>
        <p:grpSpPr>
          <a:xfrm rot="7796778">
            <a:off x="15069896" y="-2302002"/>
            <a:ext cx="4160046" cy="7759379"/>
            <a:chOff x="0" y="0"/>
            <a:chExt cx="1095650" cy="2043623"/>
          </a:xfrm>
        </p:grpSpPr>
        <p:sp>
          <p:nvSpPr>
            <p:cNvPr id="3" name="Freeform 3"/>
            <p:cNvSpPr/>
            <p:nvPr/>
          </p:nvSpPr>
          <p:spPr>
            <a:xfrm>
              <a:off x="0" y="0"/>
              <a:ext cx="1095650" cy="2043623"/>
            </a:xfrm>
            <a:custGeom>
              <a:avLst/>
              <a:gdLst/>
              <a:ahLst/>
              <a:cxnLst/>
              <a:rect l="l" t="t" r="r" b="b"/>
              <a:pathLst>
                <a:path w="1095650" h="2043623">
                  <a:moveTo>
                    <a:pt x="0" y="0"/>
                  </a:moveTo>
                  <a:lnTo>
                    <a:pt x="1095650" y="0"/>
                  </a:lnTo>
                  <a:lnTo>
                    <a:pt x="1095650" y="2043623"/>
                  </a:lnTo>
                  <a:lnTo>
                    <a:pt x="0" y="2043623"/>
                  </a:lnTo>
                  <a:close/>
                </a:path>
              </a:pathLst>
            </a:custGeom>
            <a:solidFill>
              <a:srgbClr val="C19EB9"/>
            </a:solidFill>
          </p:spPr>
        </p:sp>
        <p:sp>
          <p:nvSpPr>
            <p:cNvPr id="4" name="TextBox 4"/>
            <p:cNvSpPr txBox="1"/>
            <p:nvPr/>
          </p:nvSpPr>
          <p:spPr>
            <a:xfrm>
              <a:off x="0" y="-38100"/>
              <a:ext cx="1095650" cy="208172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379421">
            <a:off x="-287089" y="-1241352"/>
            <a:ext cx="14381390" cy="1957814"/>
            <a:chOff x="0" y="0"/>
            <a:chExt cx="3787691" cy="515638"/>
          </a:xfrm>
        </p:grpSpPr>
        <p:sp>
          <p:nvSpPr>
            <p:cNvPr id="6" name="Freeform 6"/>
            <p:cNvSpPr/>
            <p:nvPr/>
          </p:nvSpPr>
          <p:spPr>
            <a:xfrm>
              <a:off x="0" y="0"/>
              <a:ext cx="3787691" cy="515638"/>
            </a:xfrm>
            <a:custGeom>
              <a:avLst/>
              <a:gdLst/>
              <a:ahLst/>
              <a:cxnLst/>
              <a:rect l="l" t="t" r="r" b="b"/>
              <a:pathLst>
                <a:path w="3787691" h="515638">
                  <a:moveTo>
                    <a:pt x="0" y="0"/>
                  </a:moveTo>
                  <a:lnTo>
                    <a:pt x="3787691" y="0"/>
                  </a:lnTo>
                  <a:lnTo>
                    <a:pt x="3787691" y="515638"/>
                  </a:lnTo>
                  <a:lnTo>
                    <a:pt x="0" y="515638"/>
                  </a:lnTo>
                  <a:close/>
                </a:path>
              </a:pathLst>
            </a:custGeom>
            <a:solidFill>
              <a:srgbClr val="606D98"/>
            </a:solidFill>
          </p:spPr>
        </p:sp>
        <p:sp>
          <p:nvSpPr>
            <p:cNvPr id="7" name="TextBox 7"/>
            <p:cNvSpPr txBox="1"/>
            <p:nvPr/>
          </p:nvSpPr>
          <p:spPr>
            <a:xfrm>
              <a:off x="0" y="-38100"/>
              <a:ext cx="3787691" cy="553738"/>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rot="-3004931" flipH="1" flipV="1">
            <a:off x="16575300" y="-1865215"/>
            <a:ext cx="4379678" cy="6903771"/>
          </a:xfrm>
          <a:custGeom>
            <a:avLst/>
            <a:gdLst/>
            <a:ahLst/>
            <a:cxnLst/>
            <a:rect l="l" t="t" r="r" b="b"/>
            <a:pathLst>
              <a:path w="4379678" h="6903771">
                <a:moveTo>
                  <a:pt x="4379678" y="6903771"/>
                </a:moveTo>
                <a:lnTo>
                  <a:pt x="0" y="6903771"/>
                </a:lnTo>
                <a:lnTo>
                  <a:pt x="0" y="0"/>
                </a:lnTo>
                <a:lnTo>
                  <a:pt x="4379678" y="0"/>
                </a:lnTo>
                <a:lnTo>
                  <a:pt x="4379678" y="6903771"/>
                </a:lnTo>
                <a:close/>
              </a:path>
            </a:pathLst>
          </a:custGeom>
          <a:blipFill>
            <a:blip r:embed="rId2">
              <a:alphaModFix amt="64000"/>
              <a:extLst>
                <a:ext uri="{96DAC541-7B7A-43D3-8B79-37D633B846F1}">
                  <asvg:svgBlip xmlns:asvg="http://schemas.microsoft.com/office/drawing/2016/SVG/main" r:embed="rId3"/>
                </a:ext>
              </a:extLst>
            </a:blip>
            <a:stretch>
              <a:fillRect r="-61881"/>
            </a:stretch>
          </a:blipFill>
        </p:spPr>
      </p:sp>
      <p:sp>
        <p:nvSpPr>
          <p:cNvPr id="9" name="Freeform 9"/>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4"/>
            <a:stretch>
              <a:fillRect/>
            </a:stretch>
          </a:blipFill>
        </p:spPr>
      </p:sp>
      <p:grpSp>
        <p:nvGrpSpPr>
          <p:cNvPr id="10" name="Group 10"/>
          <p:cNvGrpSpPr/>
          <p:nvPr/>
        </p:nvGrpSpPr>
        <p:grpSpPr>
          <a:xfrm>
            <a:off x="684426" y="3976058"/>
            <a:ext cx="2247745" cy="2247745"/>
            <a:chOff x="0" y="0"/>
            <a:chExt cx="2996993" cy="2996993"/>
          </a:xfrm>
        </p:grpSpPr>
        <p:grpSp>
          <p:nvGrpSpPr>
            <p:cNvPr id="11" name="Group 11"/>
            <p:cNvGrpSpPr/>
            <p:nvPr/>
          </p:nvGrpSpPr>
          <p:grpSpPr>
            <a:xfrm>
              <a:off x="0" y="0"/>
              <a:ext cx="2996993" cy="299699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06D98"/>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60"/>
                  </a:lnSpc>
                </a:pPr>
                <a:endParaRPr/>
              </a:p>
            </p:txBody>
          </p:sp>
        </p:grpSp>
        <p:sp>
          <p:nvSpPr>
            <p:cNvPr id="14" name="Freeform 14"/>
            <p:cNvSpPr/>
            <p:nvPr/>
          </p:nvSpPr>
          <p:spPr>
            <a:xfrm>
              <a:off x="497786" y="495278"/>
              <a:ext cx="2001420" cy="2006436"/>
            </a:xfrm>
            <a:custGeom>
              <a:avLst/>
              <a:gdLst/>
              <a:ahLst/>
              <a:cxnLst/>
              <a:rect l="l" t="t" r="r" b="b"/>
              <a:pathLst>
                <a:path w="2001420" h="2006436">
                  <a:moveTo>
                    <a:pt x="0" y="0"/>
                  </a:moveTo>
                  <a:lnTo>
                    <a:pt x="2001420" y="0"/>
                  </a:lnTo>
                  <a:lnTo>
                    <a:pt x="2001420" y="2006436"/>
                  </a:lnTo>
                  <a:lnTo>
                    <a:pt x="0" y="20064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grpSp>
        <p:nvGrpSpPr>
          <p:cNvPr id="15" name="Group 15"/>
          <p:cNvGrpSpPr/>
          <p:nvPr/>
        </p:nvGrpSpPr>
        <p:grpSpPr>
          <a:xfrm>
            <a:off x="9144000" y="6507519"/>
            <a:ext cx="2191720" cy="2191720"/>
            <a:chOff x="0" y="0"/>
            <a:chExt cx="2922293" cy="2922293"/>
          </a:xfrm>
        </p:grpSpPr>
        <p:grpSp>
          <p:nvGrpSpPr>
            <p:cNvPr id="16" name="Group 16"/>
            <p:cNvGrpSpPr/>
            <p:nvPr/>
          </p:nvGrpSpPr>
          <p:grpSpPr>
            <a:xfrm>
              <a:off x="0" y="0"/>
              <a:ext cx="2922293" cy="2922293"/>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06D98"/>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9" name="Freeform 19"/>
            <p:cNvSpPr/>
            <p:nvPr/>
          </p:nvSpPr>
          <p:spPr>
            <a:xfrm>
              <a:off x="285917" y="579724"/>
              <a:ext cx="2350460" cy="1762845"/>
            </a:xfrm>
            <a:custGeom>
              <a:avLst/>
              <a:gdLst/>
              <a:ahLst/>
              <a:cxnLst/>
              <a:rect l="l" t="t" r="r" b="b"/>
              <a:pathLst>
                <a:path w="2350460" h="1762845">
                  <a:moveTo>
                    <a:pt x="0" y="0"/>
                  </a:moveTo>
                  <a:lnTo>
                    <a:pt x="2350459" y="0"/>
                  </a:lnTo>
                  <a:lnTo>
                    <a:pt x="2350459" y="1762845"/>
                  </a:lnTo>
                  <a:lnTo>
                    <a:pt x="0" y="17628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sp>
        <p:nvSpPr>
          <p:cNvPr id="20" name="TextBox 20"/>
          <p:cNvSpPr txBox="1"/>
          <p:nvPr/>
        </p:nvSpPr>
        <p:spPr>
          <a:xfrm>
            <a:off x="997931" y="1701512"/>
            <a:ext cx="11811349" cy="740283"/>
          </a:xfrm>
          <a:prstGeom prst="rect">
            <a:avLst/>
          </a:prstGeom>
        </p:spPr>
        <p:txBody>
          <a:bodyPr lIns="0" tIns="0" rIns="0" bIns="0" rtlCol="0" anchor="t">
            <a:spAutoFit/>
          </a:bodyPr>
          <a:lstStyle/>
          <a:p>
            <a:pPr algn="l">
              <a:lnSpc>
                <a:spcPts val="5586"/>
              </a:lnSpc>
            </a:pPr>
            <a:r>
              <a:rPr lang="en-US" sz="5700" b="1" spc="28">
                <a:solidFill>
                  <a:srgbClr val="222E53"/>
                </a:solidFill>
                <a:latin typeface="Inter Bold"/>
                <a:ea typeface="Inter Bold"/>
                <a:cs typeface="Inter Bold"/>
                <a:sym typeface="Inter Bold"/>
              </a:rPr>
              <a:t>MAGIQ Ranking Method (cont.)</a:t>
            </a:r>
          </a:p>
        </p:txBody>
      </p:sp>
      <p:sp>
        <p:nvSpPr>
          <p:cNvPr id="21" name="TextBox 21"/>
          <p:cNvSpPr txBox="1"/>
          <p:nvPr/>
        </p:nvSpPr>
        <p:spPr>
          <a:xfrm>
            <a:off x="1114986" y="3128747"/>
            <a:ext cx="7469084" cy="535052"/>
          </a:xfrm>
          <a:prstGeom prst="rect">
            <a:avLst/>
          </a:prstGeom>
        </p:spPr>
        <p:txBody>
          <a:bodyPr lIns="0" tIns="0" rIns="0" bIns="0" rtlCol="0" anchor="t">
            <a:spAutoFit/>
          </a:bodyPr>
          <a:lstStyle/>
          <a:p>
            <a:pPr algn="l">
              <a:lnSpc>
                <a:spcPts val="4070"/>
              </a:lnSpc>
            </a:pPr>
            <a:r>
              <a:rPr lang="en-US" sz="4153" spc="20">
                <a:solidFill>
                  <a:srgbClr val="192445"/>
                </a:solidFill>
                <a:latin typeface="Inter"/>
                <a:ea typeface="Inter"/>
                <a:cs typeface="Inter"/>
                <a:sym typeface="Inter"/>
              </a:rPr>
              <a:t>3. Performance Calculation</a:t>
            </a:r>
          </a:p>
        </p:txBody>
      </p:sp>
      <p:sp>
        <p:nvSpPr>
          <p:cNvPr id="22" name="TextBox 22"/>
          <p:cNvSpPr txBox="1"/>
          <p:nvPr/>
        </p:nvSpPr>
        <p:spPr>
          <a:xfrm>
            <a:off x="2932171" y="3950714"/>
            <a:ext cx="5381827" cy="2165084"/>
          </a:xfrm>
          <a:prstGeom prst="rect">
            <a:avLst/>
          </a:prstGeom>
        </p:spPr>
        <p:txBody>
          <a:bodyPr lIns="0" tIns="0" rIns="0" bIns="0" rtlCol="0" anchor="t">
            <a:spAutoFit/>
          </a:bodyPr>
          <a:lstStyle/>
          <a:p>
            <a:pPr marL="537998" lvl="1" indent="-268999" algn="just">
              <a:lnSpc>
                <a:spcPts val="4435"/>
              </a:lnSpc>
              <a:buFont typeface="Arial"/>
              <a:buChar char="•"/>
            </a:pPr>
            <a:r>
              <a:rPr lang="en-US" sz="2491" spc="12">
                <a:solidFill>
                  <a:srgbClr val="000000"/>
                </a:solidFill>
                <a:latin typeface="Inter"/>
                <a:ea typeface="Inter"/>
                <a:cs typeface="Inter"/>
                <a:sym typeface="Inter"/>
              </a:rPr>
              <a:t>Each cloud service is evaluated based on KPI measurements.</a:t>
            </a:r>
          </a:p>
          <a:p>
            <a:pPr marL="537998" lvl="1" indent="-268999" algn="just">
              <a:lnSpc>
                <a:spcPts val="4435"/>
              </a:lnSpc>
              <a:buFont typeface="Arial"/>
              <a:buChar char="•"/>
            </a:pPr>
            <a:r>
              <a:rPr lang="en-US" sz="2491" spc="12">
                <a:solidFill>
                  <a:srgbClr val="000000"/>
                </a:solidFill>
                <a:latin typeface="Inter"/>
                <a:ea typeface="Inter"/>
                <a:cs typeface="Inter"/>
                <a:sym typeface="Inter"/>
              </a:rPr>
              <a:t>Scores are aggregated to compute a final ranking.</a:t>
            </a:r>
          </a:p>
        </p:txBody>
      </p:sp>
      <p:sp>
        <p:nvSpPr>
          <p:cNvPr id="23" name="TextBox 23"/>
          <p:cNvSpPr txBox="1"/>
          <p:nvPr/>
        </p:nvSpPr>
        <p:spPr>
          <a:xfrm>
            <a:off x="704980" y="8740345"/>
            <a:ext cx="5994054" cy="690607"/>
          </a:xfrm>
          <a:prstGeom prst="rect">
            <a:avLst/>
          </a:prstGeom>
        </p:spPr>
        <p:txBody>
          <a:bodyPr lIns="0" tIns="0" rIns="0" bIns="0" rtlCol="0" anchor="t">
            <a:spAutoFit/>
          </a:bodyPr>
          <a:lstStyle/>
          <a:p>
            <a:pPr algn="l">
              <a:lnSpc>
                <a:spcPts val="2743"/>
              </a:lnSpc>
            </a:pPr>
            <a:r>
              <a:rPr lang="en-US" sz="1959" spc="9">
                <a:solidFill>
                  <a:srgbClr val="47557E"/>
                </a:solidFill>
                <a:latin typeface="Inter"/>
                <a:ea typeface="Inter"/>
                <a:cs typeface="Inter"/>
                <a:sym typeface="Inter"/>
              </a:rPr>
              <a:t>Department of Computer Science &amp; Engineering, Jagannath University</a:t>
            </a:r>
          </a:p>
        </p:txBody>
      </p:sp>
      <p:sp>
        <p:nvSpPr>
          <p:cNvPr id="24" name="TextBox 24"/>
          <p:cNvSpPr txBox="1"/>
          <p:nvPr/>
        </p:nvSpPr>
        <p:spPr>
          <a:xfrm>
            <a:off x="11335720" y="6475936"/>
            <a:ext cx="5814199" cy="2236421"/>
          </a:xfrm>
          <a:prstGeom prst="rect">
            <a:avLst/>
          </a:prstGeom>
        </p:spPr>
        <p:txBody>
          <a:bodyPr lIns="0" tIns="0" rIns="0" bIns="0" rtlCol="0" anchor="t">
            <a:spAutoFit/>
          </a:bodyPr>
          <a:lstStyle/>
          <a:p>
            <a:pPr marL="554366" lvl="1" indent="-277183" algn="just">
              <a:lnSpc>
                <a:spcPts val="4570"/>
              </a:lnSpc>
              <a:buFont typeface="Arial"/>
              <a:buChar char="•"/>
            </a:pPr>
            <a:r>
              <a:rPr lang="en-US" sz="2567" spc="12">
                <a:solidFill>
                  <a:srgbClr val="000000"/>
                </a:solidFill>
                <a:latin typeface="Inter"/>
                <a:ea typeface="Inter"/>
                <a:cs typeface="Inter"/>
                <a:sym typeface="Inter"/>
              </a:rPr>
              <a:t>Users can choose all or only some attributes for ranking.</a:t>
            </a:r>
          </a:p>
          <a:p>
            <a:pPr marL="554366" lvl="1" indent="-277183" algn="just">
              <a:lnSpc>
                <a:spcPts val="4570"/>
              </a:lnSpc>
              <a:buFont typeface="Arial"/>
              <a:buChar char="•"/>
            </a:pPr>
            <a:r>
              <a:rPr lang="en-US" sz="2567" spc="12">
                <a:solidFill>
                  <a:srgbClr val="000000"/>
                </a:solidFill>
                <a:latin typeface="Inter"/>
                <a:ea typeface="Inter"/>
                <a:cs typeface="Inter"/>
                <a:sym typeface="Inter"/>
              </a:rPr>
              <a:t>Works for both technical and non-technical users.</a:t>
            </a:r>
          </a:p>
        </p:txBody>
      </p:sp>
      <p:sp>
        <p:nvSpPr>
          <p:cNvPr id="25" name="TextBox 25"/>
          <p:cNvSpPr txBox="1"/>
          <p:nvPr/>
        </p:nvSpPr>
        <p:spPr>
          <a:xfrm>
            <a:off x="9331188" y="5576486"/>
            <a:ext cx="3980151" cy="554227"/>
          </a:xfrm>
          <a:prstGeom prst="rect">
            <a:avLst/>
          </a:prstGeom>
        </p:spPr>
        <p:txBody>
          <a:bodyPr lIns="0" tIns="0" rIns="0" bIns="0" rtlCol="0" anchor="t">
            <a:spAutoFit/>
          </a:bodyPr>
          <a:lstStyle/>
          <a:p>
            <a:pPr algn="l">
              <a:lnSpc>
                <a:spcPts val="4193"/>
              </a:lnSpc>
            </a:pPr>
            <a:r>
              <a:rPr lang="en-US" sz="4279" spc="21">
                <a:solidFill>
                  <a:srgbClr val="192445"/>
                </a:solidFill>
                <a:latin typeface="Inter"/>
                <a:ea typeface="Inter"/>
                <a:cs typeface="Inter"/>
                <a:sym typeface="Inter"/>
              </a:rPr>
              <a:t>4. Flexibility</a:t>
            </a:r>
          </a:p>
        </p:txBody>
      </p:sp>
      <p:sp>
        <p:nvSpPr>
          <p:cNvPr id="26" name="TextBox 26"/>
          <p:cNvSpPr txBox="1"/>
          <p:nvPr/>
        </p:nvSpPr>
        <p:spPr>
          <a:xfrm>
            <a:off x="15858098" y="9519686"/>
            <a:ext cx="312063" cy="389255"/>
          </a:xfrm>
          <a:prstGeom prst="rect">
            <a:avLst/>
          </a:prstGeom>
        </p:spPr>
        <p:txBody>
          <a:bodyPr lIns="0" tIns="0" rIns="0" bIns="0" rtlCol="0" anchor="t">
            <a:spAutoFit/>
          </a:bodyPr>
          <a:lstStyle/>
          <a:p>
            <a:pPr algn="ctr">
              <a:lnSpc>
                <a:spcPts val="3219"/>
              </a:lnSpc>
              <a:spcBef>
                <a:spcPct val="0"/>
              </a:spcBef>
            </a:pPr>
            <a:r>
              <a:rPr lang="en-US" sz="2299" spc="11" dirty="0">
                <a:latin typeface="Inter"/>
                <a:ea typeface="Inter"/>
                <a:cs typeface="Inter"/>
                <a:sym typeface="Inter"/>
              </a:rPr>
              <a:t>18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grpSp>
        <p:nvGrpSpPr>
          <p:cNvPr id="2" name="Group 2"/>
          <p:cNvGrpSpPr/>
          <p:nvPr/>
        </p:nvGrpSpPr>
        <p:grpSpPr>
          <a:xfrm rot="7796778">
            <a:off x="15069896" y="-2302002"/>
            <a:ext cx="4160046" cy="7759379"/>
            <a:chOff x="0" y="0"/>
            <a:chExt cx="1095650" cy="2043623"/>
          </a:xfrm>
        </p:grpSpPr>
        <p:sp>
          <p:nvSpPr>
            <p:cNvPr id="3" name="Freeform 3"/>
            <p:cNvSpPr/>
            <p:nvPr/>
          </p:nvSpPr>
          <p:spPr>
            <a:xfrm>
              <a:off x="0" y="0"/>
              <a:ext cx="1095650" cy="2043623"/>
            </a:xfrm>
            <a:custGeom>
              <a:avLst/>
              <a:gdLst/>
              <a:ahLst/>
              <a:cxnLst/>
              <a:rect l="l" t="t" r="r" b="b"/>
              <a:pathLst>
                <a:path w="1095650" h="2043623">
                  <a:moveTo>
                    <a:pt x="0" y="0"/>
                  </a:moveTo>
                  <a:lnTo>
                    <a:pt x="1095650" y="0"/>
                  </a:lnTo>
                  <a:lnTo>
                    <a:pt x="1095650" y="2043623"/>
                  </a:lnTo>
                  <a:lnTo>
                    <a:pt x="0" y="2043623"/>
                  </a:lnTo>
                  <a:close/>
                </a:path>
              </a:pathLst>
            </a:custGeom>
            <a:solidFill>
              <a:srgbClr val="C19EB9"/>
            </a:solidFill>
          </p:spPr>
        </p:sp>
        <p:sp>
          <p:nvSpPr>
            <p:cNvPr id="4" name="TextBox 4"/>
            <p:cNvSpPr txBox="1"/>
            <p:nvPr/>
          </p:nvSpPr>
          <p:spPr>
            <a:xfrm>
              <a:off x="0" y="-38100"/>
              <a:ext cx="1095650" cy="208172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379421">
            <a:off x="-287089" y="-1241352"/>
            <a:ext cx="14381390" cy="1957814"/>
            <a:chOff x="0" y="0"/>
            <a:chExt cx="3787691" cy="515638"/>
          </a:xfrm>
        </p:grpSpPr>
        <p:sp>
          <p:nvSpPr>
            <p:cNvPr id="6" name="Freeform 6"/>
            <p:cNvSpPr/>
            <p:nvPr/>
          </p:nvSpPr>
          <p:spPr>
            <a:xfrm>
              <a:off x="0" y="0"/>
              <a:ext cx="3787691" cy="515638"/>
            </a:xfrm>
            <a:custGeom>
              <a:avLst/>
              <a:gdLst/>
              <a:ahLst/>
              <a:cxnLst/>
              <a:rect l="l" t="t" r="r" b="b"/>
              <a:pathLst>
                <a:path w="3787691" h="515638">
                  <a:moveTo>
                    <a:pt x="0" y="0"/>
                  </a:moveTo>
                  <a:lnTo>
                    <a:pt x="3787691" y="0"/>
                  </a:lnTo>
                  <a:lnTo>
                    <a:pt x="3787691" y="515638"/>
                  </a:lnTo>
                  <a:lnTo>
                    <a:pt x="0" y="515638"/>
                  </a:lnTo>
                  <a:close/>
                </a:path>
              </a:pathLst>
            </a:custGeom>
            <a:solidFill>
              <a:srgbClr val="606D98"/>
            </a:solidFill>
          </p:spPr>
        </p:sp>
        <p:sp>
          <p:nvSpPr>
            <p:cNvPr id="7" name="TextBox 7"/>
            <p:cNvSpPr txBox="1"/>
            <p:nvPr/>
          </p:nvSpPr>
          <p:spPr>
            <a:xfrm>
              <a:off x="0" y="-38100"/>
              <a:ext cx="3787691" cy="553738"/>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rot="-3004931" flipH="1" flipV="1">
            <a:off x="16575300" y="-1865215"/>
            <a:ext cx="4379678" cy="6903771"/>
          </a:xfrm>
          <a:custGeom>
            <a:avLst/>
            <a:gdLst/>
            <a:ahLst/>
            <a:cxnLst/>
            <a:rect l="l" t="t" r="r" b="b"/>
            <a:pathLst>
              <a:path w="4379678" h="6903771">
                <a:moveTo>
                  <a:pt x="4379678" y="6903771"/>
                </a:moveTo>
                <a:lnTo>
                  <a:pt x="0" y="6903771"/>
                </a:lnTo>
                <a:lnTo>
                  <a:pt x="0" y="0"/>
                </a:lnTo>
                <a:lnTo>
                  <a:pt x="4379678" y="0"/>
                </a:lnTo>
                <a:lnTo>
                  <a:pt x="4379678" y="6903771"/>
                </a:lnTo>
                <a:close/>
              </a:path>
            </a:pathLst>
          </a:custGeom>
          <a:blipFill>
            <a:blip r:embed="rId2">
              <a:alphaModFix amt="64000"/>
              <a:extLst>
                <a:ext uri="{96DAC541-7B7A-43D3-8B79-37D633B846F1}">
                  <asvg:svgBlip xmlns:asvg="http://schemas.microsoft.com/office/drawing/2016/SVG/main" r:embed="rId3"/>
                </a:ext>
              </a:extLst>
            </a:blip>
            <a:stretch>
              <a:fillRect r="-61881"/>
            </a:stretch>
          </a:blipFill>
        </p:spPr>
      </p:sp>
      <p:sp>
        <p:nvSpPr>
          <p:cNvPr id="9" name="Freeform 9"/>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4"/>
            <a:stretch>
              <a:fillRect/>
            </a:stretch>
          </a:blipFill>
        </p:spPr>
      </p:sp>
      <p:grpSp>
        <p:nvGrpSpPr>
          <p:cNvPr id="10" name="Group 10"/>
          <p:cNvGrpSpPr/>
          <p:nvPr/>
        </p:nvGrpSpPr>
        <p:grpSpPr>
          <a:xfrm>
            <a:off x="997931" y="4545876"/>
            <a:ext cx="2406004" cy="2406004"/>
            <a:chOff x="0" y="0"/>
            <a:chExt cx="3208005" cy="3208005"/>
          </a:xfrm>
        </p:grpSpPr>
        <p:grpSp>
          <p:nvGrpSpPr>
            <p:cNvPr id="11" name="Group 11"/>
            <p:cNvGrpSpPr/>
            <p:nvPr/>
          </p:nvGrpSpPr>
          <p:grpSpPr>
            <a:xfrm>
              <a:off x="0" y="0"/>
              <a:ext cx="3208005" cy="320800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06D98"/>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60"/>
                  </a:lnSpc>
                </a:pPr>
                <a:endParaRPr/>
              </a:p>
            </p:txBody>
          </p:sp>
        </p:grpSp>
        <p:sp>
          <p:nvSpPr>
            <p:cNvPr id="14" name="Freeform 14"/>
            <p:cNvSpPr/>
            <p:nvPr/>
          </p:nvSpPr>
          <p:spPr>
            <a:xfrm>
              <a:off x="574843" y="465594"/>
              <a:ext cx="2040596" cy="2276816"/>
            </a:xfrm>
            <a:custGeom>
              <a:avLst/>
              <a:gdLst/>
              <a:ahLst/>
              <a:cxnLst/>
              <a:rect l="l" t="t" r="r" b="b"/>
              <a:pathLst>
                <a:path w="2040596" h="2276816">
                  <a:moveTo>
                    <a:pt x="0" y="0"/>
                  </a:moveTo>
                  <a:lnTo>
                    <a:pt x="2040597" y="0"/>
                  </a:lnTo>
                  <a:lnTo>
                    <a:pt x="2040597" y="2276816"/>
                  </a:lnTo>
                  <a:lnTo>
                    <a:pt x="0" y="22768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
        <p:nvSpPr>
          <p:cNvPr id="15" name="TextBox 15"/>
          <p:cNvSpPr txBox="1"/>
          <p:nvPr/>
        </p:nvSpPr>
        <p:spPr>
          <a:xfrm>
            <a:off x="997931" y="1733590"/>
            <a:ext cx="11811349" cy="740283"/>
          </a:xfrm>
          <a:prstGeom prst="rect">
            <a:avLst/>
          </a:prstGeom>
        </p:spPr>
        <p:txBody>
          <a:bodyPr lIns="0" tIns="0" rIns="0" bIns="0" rtlCol="0" anchor="t">
            <a:spAutoFit/>
          </a:bodyPr>
          <a:lstStyle/>
          <a:p>
            <a:pPr algn="l">
              <a:lnSpc>
                <a:spcPts val="5586"/>
              </a:lnSpc>
            </a:pPr>
            <a:r>
              <a:rPr lang="en-US" sz="5700" b="1" spc="28">
                <a:solidFill>
                  <a:srgbClr val="222E53"/>
                </a:solidFill>
                <a:latin typeface="Inter Bold"/>
                <a:ea typeface="Inter Bold"/>
                <a:cs typeface="Inter Bold"/>
                <a:sym typeface="Inter Bold"/>
              </a:rPr>
              <a:t>MAGIQ Ranking Method (cont.)</a:t>
            </a:r>
          </a:p>
        </p:txBody>
      </p:sp>
      <p:sp>
        <p:nvSpPr>
          <p:cNvPr id="16" name="TextBox 16"/>
          <p:cNvSpPr txBox="1"/>
          <p:nvPr/>
        </p:nvSpPr>
        <p:spPr>
          <a:xfrm>
            <a:off x="704980" y="8740345"/>
            <a:ext cx="5994054" cy="690607"/>
          </a:xfrm>
          <a:prstGeom prst="rect">
            <a:avLst/>
          </a:prstGeom>
        </p:spPr>
        <p:txBody>
          <a:bodyPr lIns="0" tIns="0" rIns="0" bIns="0" rtlCol="0" anchor="t">
            <a:spAutoFit/>
          </a:bodyPr>
          <a:lstStyle/>
          <a:p>
            <a:pPr algn="l">
              <a:lnSpc>
                <a:spcPts val="2743"/>
              </a:lnSpc>
            </a:pPr>
            <a:r>
              <a:rPr lang="en-US" sz="1959" spc="9">
                <a:solidFill>
                  <a:srgbClr val="47557E"/>
                </a:solidFill>
                <a:latin typeface="Inter"/>
                <a:ea typeface="Inter"/>
                <a:cs typeface="Inter"/>
                <a:sym typeface="Inter"/>
              </a:rPr>
              <a:t>Department of Computer Science &amp; Engineering, Jagannath University</a:t>
            </a:r>
          </a:p>
        </p:txBody>
      </p:sp>
      <p:sp>
        <p:nvSpPr>
          <p:cNvPr id="17" name="TextBox 17"/>
          <p:cNvSpPr txBox="1"/>
          <p:nvPr/>
        </p:nvSpPr>
        <p:spPr>
          <a:xfrm>
            <a:off x="3403935" y="4999200"/>
            <a:ext cx="8570849" cy="1316133"/>
          </a:xfrm>
          <a:prstGeom prst="rect">
            <a:avLst/>
          </a:prstGeom>
        </p:spPr>
        <p:txBody>
          <a:bodyPr lIns="0" tIns="0" rIns="0" bIns="0" rtlCol="0" anchor="t">
            <a:spAutoFit/>
          </a:bodyPr>
          <a:lstStyle/>
          <a:p>
            <a:pPr marL="666425" lvl="1" indent="-333213" algn="just">
              <a:lnSpc>
                <a:spcPts val="5494"/>
              </a:lnSpc>
              <a:buFont typeface="Arial"/>
              <a:buChar char="•"/>
            </a:pPr>
            <a:r>
              <a:rPr lang="en-US" sz="3086" spc="15">
                <a:solidFill>
                  <a:srgbClr val="000000"/>
                </a:solidFill>
                <a:latin typeface="Inter"/>
                <a:ea typeface="Inter"/>
                <a:cs typeface="Inter"/>
                <a:sym typeface="Inter"/>
              </a:rPr>
              <a:t>The cloud service with the highest overall score is ranked as the best option.</a:t>
            </a:r>
          </a:p>
        </p:txBody>
      </p:sp>
      <p:sp>
        <p:nvSpPr>
          <p:cNvPr id="18" name="TextBox 18"/>
          <p:cNvSpPr txBox="1"/>
          <p:nvPr/>
        </p:nvSpPr>
        <p:spPr>
          <a:xfrm>
            <a:off x="1300196" y="3589902"/>
            <a:ext cx="5603410" cy="559968"/>
          </a:xfrm>
          <a:prstGeom prst="rect">
            <a:avLst/>
          </a:prstGeom>
        </p:spPr>
        <p:txBody>
          <a:bodyPr lIns="0" tIns="0" rIns="0" bIns="0" rtlCol="0" anchor="t">
            <a:spAutoFit/>
          </a:bodyPr>
          <a:lstStyle/>
          <a:p>
            <a:pPr algn="l">
              <a:lnSpc>
                <a:spcPts val="4272"/>
              </a:lnSpc>
            </a:pPr>
            <a:r>
              <a:rPr lang="en-US" sz="4359" spc="21">
                <a:solidFill>
                  <a:srgbClr val="192445"/>
                </a:solidFill>
                <a:latin typeface="Inter"/>
                <a:ea typeface="Inter"/>
                <a:cs typeface="Inter"/>
                <a:sym typeface="Inter"/>
              </a:rPr>
              <a:t>4. Final Ranking</a:t>
            </a:r>
          </a:p>
        </p:txBody>
      </p:sp>
      <p:sp>
        <p:nvSpPr>
          <p:cNvPr id="19" name="TextBox 19"/>
          <p:cNvSpPr txBox="1"/>
          <p:nvPr/>
        </p:nvSpPr>
        <p:spPr>
          <a:xfrm>
            <a:off x="15857086" y="9519686"/>
            <a:ext cx="449714" cy="377155"/>
          </a:xfrm>
          <a:prstGeom prst="rect">
            <a:avLst/>
          </a:prstGeom>
        </p:spPr>
        <p:txBody>
          <a:bodyPr wrap="square" lIns="0" tIns="0" rIns="0" bIns="0" rtlCol="0" anchor="t">
            <a:spAutoFit/>
          </a:bodyPr>
          <a:lstStyle/>
          <a:p>
            <a:pPr algn="ctr">
              <a:lnSpc>
                <a:spcPts val="3219"/>
              </a:lnSpc>
              <a:spcBef>
                <a:spcPct val="0"/>
              </a:spcBef>
            </a:pPr>
            <a:r>
              <a:rPr lang="en-US" sz="2299" spc="11" dirty="0">
                <a:latin typeface="Inter"/>
                <a:ea typeface="Inter"/>
                <a:cs typeface="Inter"/>
                <a:sym typeface="Inter"/>
              </a:rPr>
              <a:t>19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B7CC"/>
        </a:solidFill>
        <a:effectLst/>
      </p:bgPr>
    </p:bg>
    <p:spTree>
      <p:nvGrpSpPr>
        <p:cNvPr id="1" name=""/>
        <p:cNvGrpSpPr/>
        <p:nvPr/>
      </p:nvGrpSpPr>
      <p:grpSpPr>
        <a:xfrm>
          <a:off x="0" y="0"/>
          <a:ext cx="0" cy="0"/>
          <a:chOff x="0" y="0"/>
          <a:chExt cx="0" cy="0"/>
        </a:xfrm>
      </p:grpSpPr>
      <p:grpSp>
        <p:nvGrpSpPr>
          <p:cNvPr id="2" name="Group 2"/>
          <p:cNvGrpSpPr/>
          <p:nvPr/>
        </p:nvGrpSpPr>
        <p:grpSpPr>
          <a:xfrm>
            <a:off x="2339631" y="2164322"/>
            <a:ext cx="5799838" cy="5958356"/>
            <a:chOff x="0" y="0"/>
            <a:chExt cx="1702722" cy="1749260"/>
          </a:xfrm>
        </p:grpSpPr>
        <p:sp>
          <p:nvSpPr>
            <p:cNvPr id="3" name="Freeform 3"/>
            <p:cNvSpPr/>
            <p:nvPr/>
          </p:nvSpPr>
          <p:spPr>
            <a:xfrm>
              <a:off x="0" y="0"/>
              <a:ext cx="1702722" cy="1749260"/>
            </a:xfrm>
            <a:custGeom>
              <a:avLst/>
              <a:gdLst/>
              <a:ahLst/>
              <a:cxnLst/>
              <a:rect l="l" t="t" r="r" b="b"/>
              <a:pathLst>
                <a:path w="1702722" h="1749260">
                  <a:moveTo>
                    <a:pt x="14683" y="0"/>
                  </a:moveTo>
                  <a:lnTo>
                    <a:pt x="1688038" y="0"/>
                  </a:lnTo>
                  <a:cubicBezTo>
                    <a:pt x="1696148" y="0"/>
                    <a:pt x="1702722" y="6574"/>
                    <a:pt x="1702722" y="14683"/>
                  </a:cubicBezTo>
                  <a:lnTo>
                    <a:pt x="1702722" y="1734576"/>
                  </a:lnTo>
                  <a:cubicBezTo>
                    <a:pt x="1702722" y="1742686"/>
                    <a:pt x="1696148" y="1749260"/>
                    <a:pt x="1688038" y="1749260"/>
                  </a:cubicBezTo>
                  <a:lnTo>
                    <a:pt x="14683" y="1749260"/>
                  </a:lnTo>
                  <a:cubicBezTo>
                    <a:pt x="10789" y="1749260"/>
                    <a:pt x="7054" y="1747713"/>
                    <a:pt x="4301" y="1744959"/>
                  </a:cubicBezTo>
                  <a:cubicBezTo>
                    <a:pt x="1547" y="1742205"/>
                    <a:pt x="0" y="1738471"/>
                    <a:pt x="0" y="1734576"/>
                  </a:cubicBezTo>
                  <a:lnTo>
                    <a:pt x="0" y="14683"/>
                  </a:lnTo>
                  <a:cubicBezTo>
                    <a:pt x="0" y="10789"/>
                    <a:pt x="1547" y="7054"/>
                    <a:pt x="4301" y="4301"/>
                  </a:cubicBezTo>
                  <a:cubicBezTo>
                    <a:pt x="7054" y="1547"/>
                    <a:pt x="10789" y="0"/>
                    <a:pt x="14683" y="0"/>
                  </a:cubicBezTo>
                  <a:close/>
                </a:path>
              </a:pathLst>
            </a:custGeom>
            <a:solidFill>
              <a:srgbClr val="FFFFFF"/>
            </a:solidFill>
            <a:ln w="123825" cap="sq">
              <a:solidFill>
                <a:srgbClr val="7A86B3"/>
              </a:solidFill>
              <a:prstDash val="solid"/>
              <a:miter/>
            </a:ln>
          </p:spPr>
        </p:sp>
        <p:sp>
          <p:nvSpPr>
            <p:cNvPr id="4" name="TextBox 4"/>
            <p:cNvSpPr txBox="1"/>
            <p:nvPr/>
          </p:nvSpPr>
          <p:spPr>
            <a:xfrm>
              <a:off x="0" y="-38100"/>
              <a:ext cx="1702722" cy="178736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148530" y="2164322"/>
            <a:ext cx="5799838" cy="5958356"/>
            <a:chOff x="0" y="0"/>
            <a:chExt cx="1702722" cy="1749260"/>
          </a:xfrm>
        </p:grpSpPr>
        <p:sp>
          <p:nvSpPr>
            <p:cNvPr id="6" name="Freeform 6"/>
            <p:cNvSpPr/>
            <p:nvPr/>
          </p:nvSpPr>
          <p:spPr>
            <a:xfrm>
              <a:off x="0" y="0"/>
              <a:ext cx="1702722" cy="1749260"/>
            </a:xfrm>
            <a:custGeom>
              <a:avLst/>
              <a:gdLst/>
              <a:ahLst/>
              <a:cxnLst/>
              <a:rect l="l" t="t" r="r" b="b"/>
              <a:pathLst>
                <a:path w="1702722" h="1749260">
                  <a:moveTo>
                    <a:pt x="14683" y="0"/>
                  </a:moveTo>
                  <a:lnTo>
                    <a:pt x="1688038" y="0"/>
                  </a:lnTo>
                  <a:cubicBezTo>
                    <a:pt x="1696148" y="0"/>
                    <a:pt x="1702722" y="6574"/>
                    <a:pt x="1702722" y="14683"/>
                  </a:cubicBezTo>
                  <a:lnTo>
                    <a:pt x="1702722" y="1734576"/>
                  </a:lnTo>
                  <a:cubicBezTo>
                    <a:pt x="1702722" y="1742686"/>
                    <a:pt x="1696148" y="1749260"/>
                    <a:pt x="1688038" y="1749260"/>
                  </a:cubicBezTo>
                  <a:lnTo>
                    <a:pt x="14683" y="1749260"/>
                  </a:lnTo>
                  <a:cubicBezTo>
                    <a:pt x="10789" y="1749260"/>
                    <a:pt x="7054" y="1747713"/>
                    <a:pt x="4301" y="1744959"/>
                  </a:cubicBezTo>
                  <a:cubicBezTo>
                    <a:pt x="1547" y="1742205"/>
                    <a:pt x="0" y="1738471"/>
                    <a:pt x="0" y="1734576"/>
                  </a:cubicBezTo>
                  <a:lnTo>
                    <a:pt x="0" y="14683"/>
                  </a:lnTo>
                  <a:cubicBezTo>
                    <a:pt x="0" y="10789"/>
                    <a:pt x="1547" y="7054"/>
                    <a:pt x="4301" y="4301"/>
                  </a:cubicBezTo>
                  <a:cubicBezTo>
                    <a:pt x="7054" y="1547"/>
                    <a:pt x="10789" y="0"/>
                    <a:pt x="14683" y="0"/>
                  </a:cubicBezTo>
                  <a:close/>
                </a:path>
              </a:pathLst>
            </a:custGeom>
            <a:solidFill>
              <a:srgbClr val="FFFFFF"/>
            </a:solidFill>
            <a:ln w="123825" cap="sq">
              <a:solidFill>
                <a:srgbClr val="7A86B3"/>
              </a:solidFill>
              <a:prstDash val="solid"/>
              <a:miter/>
            </a:ln>
          </p:spPr>
        </p:sp>
        <p:sp>
          <p:nvSpPr>
            <p:cNvPr id="7" name="TextBox 7"/>
            <p:cNvSpPr txBox="1"/>
            <p:nvPr/>
          </p:nvSpPr>
          <p:spPr>
            <a:xfrm>
              <a:off x="0" y="-38100"/>
              <a:ext cx="1702722" cy="178736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3094233" y="8614174"/>
            <a:ext cx="5352990" cy="1724109"/>
          </a:xfrm>
          <a:custGeom>
            <a:avLst/>
            <a:gdLst/>
            <a:ahLst/>
            <a:cxnLst/>
            <a:rect l="l" t="t" r="r" b="b"/>
            <a:pathLst>
              <a:path w="5352990" h="1724109">
                <a:moveTo>
                  <a:pt x="0" y="0"/>
                </a:moveTo>
                <a:lnTo>
                  <a:pt x="5352990" y="0"/>
                </a:lnTo>
                <a:lnTo>
                  <a:pt x="5352990" y="1724109"/>
                </a:lnTo>
                <a:lnTo>
                  <a:pt x="0" y="17241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5400000">
            <a:off x="-53676" y="53676"/>
            <a:ext cx="4025702" cy="3918350"/>
          </a:xfrm>
          <a:custGeom>
            <a:avLst/>
            <a:gdLst/>
            <a:ahLst/>
            <a:cxnLst/>
            <a:rect l="l" t="t" r="r" b="b"/>
            <a:pathLst>
              <a:path w="4025702" h="3918350">
                <a:moveTo>
                  <a:pt x="0" y="0"/>
                </a:moveTo>
                <a:lnTo>
                  <a:pt x="4025702" y="0"/>
                </a:lnTo>
                <a:lnTo>
                  <a:pt x="4025702" y="3918350"/>
                </a:lnTo>
                <a:lnTo>
                  <a:pt x="0" y="39183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AutoShape 10"/>
          <p:cNvSpPr/>
          <p:nvPr/>
        </p:nvSpPr>
        <p:spPr>
          <a:xfrm flipV="1">
            <a:off x="2339631" y="3530066"/>
            <a:ext cx="5799838" cy="0"/>
          </a:xfrm>
          <a:prstGeom prst="line">
            <a:avLst/>
          </a:prstGeom>
          <a:ln w="76200" cap="flat">
            <a:solidFill>
              <a:srgbClr val="7A86B3"/>
            </a:solidFill>
            <a:prstDash val="solid"/>
            <a:headEnd type="none" w="sm" len="sm"/>
            <a:tailEnd type="none" w="sm" len="sm"/>
          </a:ln>
        </p:spPr>
      </p:sp>
      <p:sp>
        <p:nvSpPr>
          <p:cNvPr id="11" name="AutoShape 11"/>
          <p:cNvSpPr/>
          <p:nvPr/>
        </p:nvSpPr>
        <p:spPr>
          <a:xfrm flipV="1">
            <a:off x="10148530" y="3568166"/>
            <a:ext cx="5799838" cy="0"/>
          </a:xfrm>
          <a:prstGeom prst="line">
            <a:avLst/>
          </a:prstGeom>
          <a:ln w="76200" cap="flat">
            <a:solidFill>
              <a:srgbClr val="7A86B3"/>
            </a:solidFill>
            <a:prstDash val="solid"/>
            <a:headEnd type="none" w="sm" len="sm"/>
            <a:tailEnd type="none" w="sm" len="sm"/>
          </a:ln>
        </p:spPr>
      </p:sp>
      <p:sp>
        <p:nvSpPr>
          <p:cNvPr id="12" name="Freeform 12"/>
          <p:cNvSpPr/>
          <p:nvPr/>
        </p:nvSpPr>
        <p:spPr>
          <a:xfrm>
            <a:off x="7922633" y="8367352"/>
            <a:ext cx="2225897" cy="1970931"/>
          </a:xfrm>
          <a:custGeom>
            <a:avLst/>
            <a:gdLst/>
            <a:ahLst/>
            <a:cxnLst/>
            <a:rect l="l" t="t" r="r" b="b"/>
            <a:pathLst>
              <a:path w="2225897" h="1970931">
                <a:moveTo>
                  <a:pt x="0" y="0"/>
                </a:moveTo>
                <a:lnTo>
                  <a:pt x="2225897" y="0"/>
                </a:lnTo>
                <a:lnTo>
                  <a:pt x="2225897" y="1970931"/>
                </a:lnTo>
                <a:lnTo>
                  <a:pt x="0" y="19709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TextBox 13"/>
          <p:cNvSpPr txBox="1"/>
          <p:nvPr/>
        </p:nvSpPr>
        <p:spPr>
          <a:xfrm>
            <a:off x="406609" y="8857615"/>
            <a:ext cx="6942493" cy="763270"/>
          </a:xfrm>
          <a:prstGeom prst="rect">
            <a:avLst/>
          </a:prstGeom>
        </p:spPr>
        <p:txBody>
          <a:bodyPr lIns="0" tIns="0" rIns="0" bIns="0" rtlCol="0" anchor="t">
            <a:spAutoFit/>
          </a:bodyPr>
          <a:lstStyle/>
          <a:p>
            <a:pPr algn="l">
              <a:lnSpc>
                <a:spcPts val="3079"/>
              </a:lnSpc>
            </a:pPr>
            <a:r>
              <a:rPr lang="en-US" sz="2199" spc="10">
                <a:solidFill>
                  <a:srgbClr val="222E53"/>
                </a:solidFill>
                <a:latin typeface="Inter"/>
                <a:ea typeface="Inter"/>
                <a:cs typeface="Inter"/>
                <a:sym typeface="Inter"/>
              </a:rPr>
              <a:t>Department of Computer Science &amp; Engineering, Jagannath University</a:t>
            </a:r>
          </a:p>
        </p:txBody>
      </p:sp>
      <p:sp>
        <p:nvSpPr>
          <p:cNvPr id="14" name="TextBox 14"/>
          <p:cNvSpPr txBox="1"/>
          <p:nvPr/>
        </p:nvSpPr>
        <p:spPr>
          <a:xfrm>
            <a:off x="3210128" y="2669856"/>
            <a:ext cx="4058844" cy="562443"/>
          </a:xfrm>
          <a:prstGeom prst="rect">
            <a:avLst/>
          </a:prstGeom>
        </p:spPr>
        <p:txBody>
          <a:bodyPr lIns="0" tIns="0" rIns="0" bIns="0" rtlCol="0" anchor="t">
            <a:spAutoFit/>
          </a:bodyPr>
          <a:lstStyle/>
          <a:p>
            <a:pPr algn="ctr">
              <a:lnSpc>
                <a:spcPts val="4647"/>
              </a:lnSpc>
            </a:pPr>
            <a:r>
              <a:rPr lang="en-US" sz="3319" spc="16">
                <a:solidFill>
                  <a:srgbClr val="47557E"/>
                </a:solidFill>
                <a:latin typeface="Inter"/>
                <a:ea typeface="Inter"/>
                <a:cs typeface="Inter"/>
                <a:sym typeface="Inter"/>
              </a:rPr>
              <a:t>Presented by</a:t>
            </a:r>
          </a:p>
        </p:txBody>
      </p:sp>
      <p:sp>
        <p:nvSpPr>
          <p:cNvPr id="15" name="TextBox 15"/>
          <p:cNvSpPr txBox="1"/>
          <p:nvPr/>
        </p:nvSpPr>
        <p:spPr>
          <a:xfrm>
            <a:off x="11019027" y="2669856"/>
            <a:ext cx="4058844" cy="562443"/>
          </a:xfrm>
          <a:prstGeom prst="rect">
            <a:avLst/>
          </a:prstGeom>
        </p:spPr>
        <p:txBody>
          <a:bodyPr lIns="0" tIns="0" rIns="0" bIns="0" rtlCol="0" anchor="t">
            <a:spAutoFit/>
          </a:bodyPr>
          <a:lstStyle/>
          <a:p>
            <a:pPr algn="ctr">
              <a:lnSpc>
                <a:spcPts val="4647"/>
              </a:lnSpc>
            </a:pPr>
            <a:r>
              <a:rPr lang="en-US" sz="3319" spc="16">
                <a:solidFill>
                  <a:srgbClr val="47557E"/>
                </a:solidFill>
                <a:latin typeface="Inter"/>
                <a:ea typeface="Inter"/>
                <a:cs typeface="Inter"/>
                <a:sym typeface="Inter"/>
              </a:rPr>
              <a:t>Presented to</a:t>
            </a:r>
          </a:p>
        </p:txBody>
      </p:sp>
      <p:sp>
        <p:nvSpPr>
          <p:cNvPr id="16" name="TextBox 16"/>
          <p:cNvSpPr txBox="1"/>
          <p:nvPr/>
        </p:nvSpPr>
        <p:spPr>
          <a:xfrm>
            <a:off x="3156410" y="4359077"/>
            <a:ext cx="4166281" cy="1029182"/>
          </a:xfrm>
          <a:prstGeom prst="rect">
            <a:avLst/>
          </a:prstGeom>
        </p:spPr>
        <p:txBody>
          <a:bodyPr lIns="0" tIns="0" rIns="0" bIns="0" rtlCol="0" anchor="t">
            <a:spAutoFit/>
          </a:bodyPr>
          <a:lstStyle/>
          <a:p>
            <a:pPr algn="ctr">
              <a:lnSpc>
                <a:spcPts val="4173"/>
              </a:lnSpc>
            </a:pPr>
            <a:r>
              <a:rPr lang="en-US" sz="2981" spc="14">
                <a:solidFill>
                  <a:srgbClr val="47557E"/>
                </a:solidFill>
                <a:latin typeface="Inter"/>
                <a:ea typeface="Inter"/>
                <a:cs typeface="Inter"/>
                <a:sym typeface="Inter"/>
              </a:rPr>
              <a:t>Farhana Akter Suci</a:t>
            </a:r>
          </a:p>
          <a:p>
            <a:pPr algn="ctr">
              <a:lnSpc>
                <a:spcPts val="4173"/>
              </a:lnSpc>
            </a:pPr>
            <a:r>
              <a:rPr lang="en-US" sz="2981" spc="14">
                <a:solidFill>
                  <a:srgbClr val="47557E"/>
                </a:solidFill>
                <a:latin typeface="Inter"/>
                <a:ea typeface="Inter"/>
                <a:cs typeface="Inter"/>
                <a:sym typeface="Inter"/>
              </a:rPr>
              <a:t>Id: B190305001</a:t>
            </a:r>
          </a:p>
        </p:txBody>
      </p:sp>
      <p:sp>
        <p:nvSpPr>
          <p:cNvPr id="17" name="TextBox 17"/>
          <p:cNvSpPr txBox="1"/>
          <p:nvPr/>
        </p:nvSpPr>
        <p:spPr>
          <a:xfrm>
            <a:off x="3156410" y="5723046"/>
            <a:ext cx="4166281" cy="1029182"/>
          </a:xfrm>
          <a:prstGeom prst="rect">
            <a:avLst/>
          </a:prstGeom>
        </p:spPr>
        <p:txBody>
          <a:bodyPr lIns="0" tIns="0" rIns="0" bIns="0" rtlCol="0" anchor="t">
            <a:spAutoFit/>
          </a:bodyPr>
          <a:lstStyle/>
          <a:p>
            <a:pPr algn="ctr">
              <a:lnSpc>
                <a:spcPts val="4173"/>
              </a:lnSpc>
            </a:pPr>
            <a:r>
              <a:rPr lang="en-US" sz="2981" spc="14">
                <a:solidFill>
                  <a:srgbClr val="47557E"/>
                </a:solidFill>
                <a:latin typeface="Inter"/>
                <a:ea typeface="Inter"/>
                <a:cs typeface="Inter"/>
                <a:sym typeface="Inter"/>
              </a:rPr>
              <a:t>Rifah Sajida Deya</a:t>
            </a:r>
          </a:p>
          <a:p>
            <a:pPr algn="ctr">
              <a:lnSpc>
                <a:spcPts val="4173"/>
              </a:lnSpc>
            </a:pPr>
            <a:r>
              <a:rPr lang="en-US" sz="2981" spc="14">
                <a:solidFill>
                  <a:srgbClr val="47557E"/>
                </a:solidFill>
                <a:latin typeface="Inter"/>
                <a:ea typeface="Inter"/>
                <a:cs typeface="Inter"/>
                <a:sym typeface="Inter"/>
              </a:rPr>
              <a:t>Id: B190305004</a:t>
            </a:r>
          </a:p>
        </p:txBody>
      </p:sp>
      <p:sp>
        <p:nvSpPr>
          <p:cNvPr id="18" name="TextBox 18"/>
          <p:cNvSpPr txBox="1"/>
          <p:nvPr/>
        </p:nvSpPr>
        <p:spPr>
          <a:xfrm>
            <a:off x="10765366" y="4359077"/>
            <a:ext cx="4657735" cy="521294"/>
          </a:xfrm>
          <a:prstGeom prst="rect">
            <a:avLst/>
          </a:prstGeom>
        </p:spPr>
        <p:txBody>
          <a:bodyPr lIns="0" tIns="0" rIns="0" bIns="0" rtlCol="0" anchor="t">
            <a:spAutoFit/>
          </a:bodyPr>
          <a:lstStyle/>
          <a:p>
            <a:pPr algn="ctr">
              <a:lnSpc>
                <a:spcPts val="4342"/>
              </a:lnSpc>
            </a:pPr>
            <a:r>
              <a:rPr lang="en-US" sz="3101" spc="15">
                <a:solidFill>
                  <a:srgbClr val="47557E"/>
                </a:solidFill>
                <a:latin typeface="Inter"/>
                <a:ea typeface="Inter"/>
                <a:cs typeface="Inter"/>
                <a:sym typeface="Inter"/>
              </a:rPr>
              <a:t>Dr. Md. Abu Layek</a:t>
            </a:r>
          </a:p>
        </p:txBody>
      </p:sp>
      <p:sp>
        <p:nvSpPr>
          <p:cNvPr id="19" name="TextBox 19"/>
          <p:cNvSpPr txBox="1"/>
          <p:nvPr/>
        </p:nvSpPr>
        <p:spPr>
          <a:xfrm>
            <a:off x="10746838" y="5171711"/>
            <a:ext cx="4603223" cy="1967189"/>
          </a:xfrm>
          <a:prstGeom prst="rect">
            <a:avLst/>
          </a:prstGeom>
        </p:spPr>
        <p:txBody>
          <a:bodyPr lIns="0" tIns="0" rIns="0" bIns="0" rtlCol="0" anchor="t">
            <a:spAutoFit/>
          </a:bodyPr>
          <a:lstStyle/>
          <a:p>
            <a:pPr algn="ctr">
              <a:lnSpc>
                <a:spcPts val="3922"/>
              </a:lnSpc>
            </a:pPr>
            <a:r>
              <a:rPr lang="en-US" sz="2801" spc="14">
                <a:solidFill>
                  <a:srgbClr val="47557E"/>
                </a:solidFill>
                <a:latin typeface="Inter"/>
                <a:ea typeface="Inter"/>
                <a:cs typeface="Inter"/>
                <a:sym typeface="Inter"/>
              </a:rPr>
              <a:t>Professor,</a:t>
            </a:r>
          </a:p>
          <a:p>
            <a:pPr algn="ctr">
              <a:lnSpc>
                <a:spcPts val="3922"/>
              </a:lnSpc>
            </a:pPr>
            <a:r>
              <a:rPr lang="en-US" sz="2801" spc="14">
                <a:solidFill>
                  <a:srgbClr val="47557E"/>
                </a:solidFill>
                <a:latin typeface="Inter"/>
                <a:ea typeface="Inter"/>
                <a:cs typeface="Inter"/>
                <a:sym typeface="Inter"/>
              </a:rPr>
              <a:t>Department of Computer Science &amp; Engineering,</a:t>
            </a:r>
          </a:p>
          <a:p>
            <a:pPr algn="ctr">
              <a:lnSpc>
                <a:spcPts val="3922"/>
              </a:lnSpc>
            </a:pPr>
            <a:r>
              <a:rPr lang="en-US" sz="2801" spc="14">
                <a:solidFill>
                  <a:srgbClr val="47557E"/>
                </a:solidFill>
                <a:latin typeface="Inter"/>
                <a:ea typeface="Inter"/>
                <a:cs typeface="Inter"/>
                <a:sym typeface="Inter"/>
              </a:rPr>
              <a:t>Jagannath University</a:t>
            </a:r>
          </a:p>
        </p:txBody>
      </p:sp>
      <p:sp>
        <p:nvSpPr>
          <p:cNvPr id="20" name="Freeform 20"/>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8"/>
            <a:stretch>
              <a:fillRect/>
            </a:stretch>
          </a:blipFill>
        </p:spPr>
      </p:sp>
      <p:sp>
        <p:nvSpPr>
          <p:cNvPr id="21" name="TextBox 21"/>
          <p:cNvSpPr txBox="1"/>
          <p:nvPr/>
        </p:nvSpPr>
        <p:spPr>
          <a:xfrm>
            <a:off x="15940994" y="9757210"/>
            <a:ext cx="550024" cy="377155"/>
          </a:xfrm>
          <a:prstGeom prst="rect">
            <a:avLst/>
          </a:prstGeom>
        </p:spPr>
        <p:txBody>
          <a:bodyPr wrap="square" lIns="0" tIns="0" rIns="0" bIns="0" rtlCol="0" anchor="t">
            <a:spAutoFit/>
          </a:bodyPr>
          <a:lstStyle/>
          <a:p>
            <a:pPr algn="ctr">
              <a:lnSpc>
                <a:spcPts val="3219"/>
              </a:lnSpc>
              <a:spcBef>
                <a:spcPct val="0"/>
              </a:spcBef>
            </a:pPr>
            <a:r>
              <a:rPr lang="en-US" sz="2299" spc="11" dirty="0">
                <a:solidFill>
                  <a:srgbClr val="FFFFFF"/>
                </a:solidFill>
                <a:latin typeface="Inter"/>
                <a:ea typeface="Inter"/>
                <a:cs typeface="Inter"/>
                <a:sym typeface="Inter"/>
              </a:rPr>
              <a:t>02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sp>
        <p:nvSpPr>
          <p:cNvPr id="2" name="Freeform 2"/>
          <p:cNvSpPr/>
          <p:nvPr/>
        </p:nvSpPr>
        <p:spPr>
          <a:xfrm rot="-9544244">
            <a:off x="839154" y="3867997"/>
            <a:ext cx="4416842" cy="4389910"/>
          </a:xfrm>
          <a:custGeom>
            <a:avLst/>
            <a:gdLst/>
            <a:ahLst/>
            <a:cxnLst/>
            <a:rect l="l" t="t" r="r" b="b"/>
            <a:pathLst>
              <a:path w="4416842" h="4389910">
                <a:moveTo>
                  <a:pt x="0" y="0"/>
                </a:moveTo>
                <a:lnTo>
                  <a:pt x="4416842" y="0"/>
                </a:lnTo>
                <a:lnTo>
                  <a:pt x="4416842" y="4389910"/>
                </a:lnTo>
                <a:lnTo>
                  <a:pt x="0" y="4389910"/>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704980" y="1156068"/>
            <a:ext cx="9196356" cy="1571761"/>
          </a:xfrm>
          <a:prstGeom prst="rect">
            <a:avLst/>
          </a:prstGeom>
        </p:spPr>
        <p:txBody>
          <a:bodyPr lIns="0" tIns="0" rIns="0" bIns="0" rtlCol="0" anchor="t">
            <a:spAutoFit/>
          </a:bodyPr>
          <a:lstStyle/>
          <a:p>
            <a:pPr algn="l">
              <a:lnSpc>
                <a:spcPts val="6021"/>
              </a:lnSpc>
            </a:pPr>
            <a:r>
              <a:rPr lang="en-US" sz="6144" b="1" spc="30">
                <a:solidFill>
                  <a:srgbClr val="606D98"/>
                </a:solidFill>
                <a:latin typeface="Inter Bold"/>
                <a:ea typeface="Inter Bold"/>
                <a:cs typeface="Inter Bold"/>
                <a:sym typeface="Inter Bold"/>
              </a:rPr>
              <a:t>Case Study – Ranking Cloud Services</a:t>
            </a:r>
          </a:p>
        </p:txBody>
      </p:sp>
      <p:sp>
        <p:nvSpPr>
          <p:cNvPr id="4" name="TextBox 4"/>
          <p:cNvSpPr txBox="1"/>
          <p:nvPr/>
        </p:nvSpPr>
        <p:spPr>
          <a:xfrm>
            <a:off x="5058231" y="3062009"/>
            <a:ext cx="7131349" cy="1243711"/>
          </a:xfrm>
          <a:prstGeom prst="rect">
            <a:avLst/>
          </a:prstGeom>
        </p:spPr>
        <p:txBody>
          <a:bodyPr lIns="0" tIns="0" rIns="0" bIns="0" rtlCol="0" anchor="t">
            <a:spAutoFit/>
          </a:bodyPr>
          <a:lstStyle/>
          <a:p>
            <a:pPr algn="just">
              <a:lnSpc>
                <a:spcPts val="5161"/>
              </a:lnSpc>
            </a:pPr>
            <a:r>
              <a:rPr lang="en-US" sz="2899" spc="14">
                <a:solidFill>
                  <a:srgbClr val="000000"/>
                </a:solidFill>
                <a:latin typeface="Inter"/>
                <a:ea typeface="Inter"/>
                <a:cs typeface="Inter"/>
                <a:sym typeface="Inter"/>
              </a:rPr>
              <a:t>Ranked 6 cloud services based on real data.</a:t>
            </a:r>
          </a:p>
        </p:txBody>
      </p:sp>
      <p:sp>
        <p:nvSpPr>
          <p:cNvPr id="5" name="TextBox 5"/>
          <p:cNvSpPr txBox="1"/>
          <p:nvPr/>
        </p:nvSpPr>
        <p:spPr>
          <a:xfrm>
            <a:off x="7139240" y="4665822"/>
            <a:ext cx="7069174" cy="2922016"/>
          </a:xfrm>
          <a:prstGeom prst="rect">
            <a:avLst/>
          </a:prstGeom>
        </p:spPr>
        <p:txBody>
          <a:bodyPr lIns="0" tIns="0" rIns="0" bIns="0" rtlCol="0" anchor="t">
            <a:spAutoFit/>
          </a:bodyPr>
          <a:lstStyle/>
          <a:p>
            <a:pPr algn="just">
              <a:lnSpc>
                <a:spcPts val="4983"/>
              </a:lnSpc>
            </a:pPr>
            <a:r>
              <a:rPr lang="en-US" sz="2799" spc="13">
                <a:solidFill>
                  <a:srgbClr val="000000"/>
                </a:solidFill>
                <a:latin typeface="Inter"/>
                <a:ea typeface="Inter"/>
                <a:cs typeface="Inter"/>
                <a:sym typeface="Inter"/>
              </a:rPr>
              <a:t>Steps:</a:t>
            </a:r>
          </a:p>
          <a:p>
            <a:pPr marL="604519" lvl="1" indent="-302260" algn="just">
              <a:lnSpc>
                <a:spcPts val="4619"/>
              </a:lnSpc>
              <a:buAutoNum type="arabicPeriod"/>
            </a:pPr>
            <a:r>
              <a:rPr lang="en-US" sz="2799" spc="13">
                <a:solidFill>
                  <a:srgbClr val="000000"/>
                </a:solidFill>
                <a:latin typeface="Inter"/>
                <a:ea typeface="Inter"/>
                <a:cs typeface="Inter"/>
                <a:sym typeface="Inter"/>
              </a:rPr>
              <a:t>Pick services.</a:t>
            </a:r>
          </a:p>
          <a:p>
            <a:pPr marL="604519" lvl="1" indent="-302260" algn="just">
              <a:lnSpc>
                <a:spcPts val="4619"/>
              </a:lnSpc>
              <a:buAutoNum type="arabicPeriod"/>
            </a:pPr>
            <a:r>
              <a:rPr lang="en-US" sz="2799" spc="13">
                <a:solidFill>
                  <a:srgbClr val="000000"/>
                </a:solidFill>
                <a:latin typeface="Inter"/>
                <a:ea typeface="Inter"/>
                <a:cs typeface="Inter"/>
                <a:sym typeface="Inter"/>
              </a:rPr>
              <a:t>Choose ranking factors.</a:t>
            </a:r>
          </a:p>
          <a:p>
            <a:pPr marL="604519" lvl="1" indent="-302260" algn="just">
              <a:lnSpc>
                <a:spcPts val="4619"/>
              </a:lnSpc>
              <a:buAutoNum type="arabicPeriod"/>
            </a:pPr>
            <a:r>
              <a:rPr lang="en-US" sz="2799" spc="5">
                <a:solidFill>
                  <a:srgbClr val="000000"/>
                </a:solidFill>
                <a:latin typeface="Inter"/>
                <a:ea typeface="Inter"/>
                <a:cs typeface="Inter"/>
                <a:sym typeface="Inter"/>
              </a:rPr>
              <a:t>Assign scores using MAGIQ.</a:t>
            </a:r>
          </a:p>
          <a:p>
            <a:pPr marL="604519" lvl="1" indent="-302260" algn="just">
              <a:lnSpc>
                <a:spcPts val="4619"/>
              </a:lnSpc>
              <a:buAutoNum type="arabicPeriod"/>
            </a:pPr>
            <a:r>
              <a:rPr lang="en-US" sz="2799" spc="13">
                <a:solidFill>
                  <a:srgbClr val="000000"/>
                </a:solidFill>
                <a:latin typeface="Inter"/>
                <a:ea typeface="Inter"/>
                <a:cs typeface="Inter"/>
                <a:sym typeface="Inter"/>
              </a:rPr>
              <a:t>Get final ranking.</a:t>
            </a:r>
          </a:p>
        </p:txBody>
      </p:sp>
      <p:sp>
        <p:nvSpPr>
          <p:cNvPr id="6" name="TextBox 6"/>
          <p:cNvSpPr txBox="1"/>
          <p:nvPr/>
        </p:nvSpPr>
        <p:spPr>
          <a:xfrm>
            <a:off x="8078238" y="7798773"/>
            <a:ext cx="7702181" cy="574802"/>
          </a:xfrm>
          <a:prstGeom prst="rect">
            <a:avLst/>
          </a:prstGeom>
        </p:spPr>
        <p:txBody>
          <a:bodyPr lIns="0" tIns="0" rIns="0" bIns="0" rtlCol="0" anchor="t">
            <a:spAutoFit/>
          </a:bodyPr>
          <a:lstStyle/>
          <a:p>
            <a:pPr algn="just">
              <a:lnSpc>
                <a:spcPts val="4983"/>
              </a:lnSpc>
            </a:pPr>
            <a:r>
              <a:rPr lang="en-US" sz="2799" spc="13">
                <a:solidFill>
                  <a:srgbClr val="000000"/>
                </a:solidFill>
                <a:latin typeface="Inter"/>
                <a:ea typeface="Inter"/>
                <a:cs typeface="Inter"/>
                <a:sym typeface="Inter"/>
              </a:rPr>
              <a:t>Results show best and worst cloud services.</a:t>
            </a:r>
          </a:p>
        </p:txBody>
      </p:sp>
      <p:sp>
        <p:nvSpPr>
          <p:cNvPr id="7" name="TextBox 7"/>
          <p:cNvSpPr txBox="1"/>
          <p:nvPr/>
        </p:nvSpPr>
        <p:spPr>
          <a:xfrm>
            <a:off x="3004334" y="3094648"/>
            <a:ext cx="2890026" cy="639445"/>
          </a:xfrm>
          <a:prstGeom prst="rect">
            <a:avLst/>
          </a:prstGeom>
        </p:spPr>
        <p:txBody>
          <a:bodyPr lIns="0" tIns="0" rIns="0" bIns="0" rtlCol="0" anchor="t">
            <a:spAutoFit/>
          </a:bodyPr>
          <a:lstStyle/>
          <a:p>
            <a:pPr algn="l">
              <a:lnSpc>
                <a:spcPts val="5180"/>
              </a:lnSpc>
            </a:pPr>
            <a:r>
              <a:rPr lang="en-US" sz="3700" spc="18">
                <a:solidFill>
                  <a:srgbClr val="000000"/>
                </a:solidFill>
                <a:latin typeface="Inter"/>
                <a:ea typeface="Inter"/>
                <a:cs typeface="Inter"/>
                <a:sym typeface="Inter"/>
              </a:rPr>
              <a:t>Phase 1:</a:t>
            </a:r>
          </a:p>
        </p:txBody>
      </p:sp>
      <p:sp>
        <p:nvSpPr>
          <p:cNvPr id="8" name="TextBox 8"/>
          <p:cNvSpPr txBox="1"/>
          <p:nvPr/>
        </p:nvSpPr>
        <p:spPr>
          <a:xfrm>
            <a:off x="5058231" y="4614382"/>
            <a:ext cx="2890026" cy="639445"/>
          </a:xfrm>
          <a:prstGeom prst="rect">
            <a:avLst/>
          </a:prstGeom>
        </p:spPr>
        <p:txBody>
          <a:bodyPr lIns="0" tIns="0" rIns="0" bIns="0" rtlCol="0" anchor="t">
            <a:spAutoFit/>
          </a:bodyPr>
          <a:lstStyle/>
          <a:p>
            <a:pPr algn="l">
              <a:lnSpc>
                <a:spcPts val="5180"/>
              </a:lnSpc>
            </a:pPr>
            <a:r>
              <a:rPr lang="en-US" sz="3700" spc="18">
                <a:solidFill>
                  <a:srgbClr val="000000"/>
                </a:solidFill>
                <a:latin typeface="Inter"/>
                <a:ea typeface="Inter"/>
                <a:cs typeface="Inter"/>
                <a:sym typeface="Inter"/>
              </a:rPr>
              <a:t>Phase 2:</a:t>
            </a:r>
          </a:p>
        </p:txBody>
      </p:sp>
      <p:sp>
        <p:nvSpPr>
          <p:cNvPr id="9" name="TextBox 9"/>
          <p:cNvSpPr txBox="1"/>
          <p:nvPr/>
        </p:nvSpPr>
        <p:spPr>
          <a:xfrm>
            <a:off x="5894360" y="7804551"/>
            <a:ext cx="2890026" cy="639445"/>
          </a:xfrm>
          <a:prstGeom prst="rect">
            <a:avLst/>
          </a:prstGeom>
        </p:spPr>
        <p:txBody>
          <a:bodyPr lIns="0" tIns="0" rIns="0" bIns="0" rtlCol="0" anchor="t">
            <a:spAutoFit/>
          </a:bodyPr>
          <a:lstStyle/>
          <a:p>
            <a:pPr algn="l">
              <a:lnSpc>
                <a:spcPts val="5179"/>
              </a:lnSpc>
            </a:pPr>
            <a:r>
              <a:rPr lang="en-US" sz="3699" spc="18">
                <a:solidFill>
                  <a:srgbClr val="000000"/>
                </a:solidFill>
                <a:latin typeface="Inter"/>
                <a:ea typeface="Inter"/>
                <a:cs typeface="Inter"/>
                <a:sym typeface="Inter"/>
              </a:rPr>
              <a:t>Phase 3:</a:t>
            </a:r>
          </a:p>
        </p:txBody>
      </p:sp>
      <p:grpSp>
        <p:nvGrpSpPr>
          <p:cNvPr id="10" name="Group 10"/>
          <p:cNvGrpSpPr/>
          <p:nvPr/>
        </p:nvGrpSpPr>
        <p:grpSpPr>
          <a:xfrm rot="9261838">
            <a:off x="16065115" y="-1328775"/>
            <a:ext cx="3580560" cy="10320476"/>
            <a:chOff x="0" y="0"/>
            <a:chExt cx="943028" cy="2718150"/>
          </a:xfrm>
        </p:grpSpPr>
        <p:sp>
          <p:nvSpPr>
            <p:cNvPr id="11" name="Freeform 11"/>
            <p:cNvSpPr/>
            <p:nvPr/>
          </p:nvSpPr>
          <p:spPr>
            <a:xfrm>
              <a:off x="0" y="0"/>
              <a:ext cx="943028" cy="2718150"/>
            </a:xfrm>
            <a:custGeom>
              <a:avLst/>
              <a:gdLst/>
              <a:ahLst/>
              <a:cxnLst/>
              <a:rect l="l" t="t" r="r" b="b"/>
              <a:pathLst>
                <a:path w="943028" h="2718150">
                  <a:moveTo>
                    <a:pt x="0" y="0"/>
                  </a:moveTo>
                  <a:lnTo>
                    <a:pt x="943028" y="0"/>
                  </a:lnTo>
                  <a:lnTo>
                    <a:pt x="943028" y="2718150"/>
                  </a:lnTo>
                  <a:lnTo>
                    <a:pt x="0" y="2718150"/>
                  </a:lnTo>
                  <a:close/>
                </a:path>
              </a:pathLst>
            </a:custGeom>
            <a:solidFill>
              <a:srgbClr val="47557E"/>
            </a:solidFill>
          </p:spPr>
        </p:sp>
        <p:sp>
          <p:nvSpPr>
            <p:cNvPr id="12" name="TextBox 12"/>
            <p:cNvSpPr txBox="1"/>
            <p:nvPr/>
          </p:nvSpPr>
          <p:spPr>
            <a:xfrm>
              <a:off x="0" y="-38100"/>
              <a:ext cx="943028" cy="275625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rot="-8914360">
            <a:off x="9984547" y="-3000392"/>
            <a:ext cx="8093176" cy="5501063"/>
            <a:chOff x="0" y="0"/>
            <a:chExt cx="2131536" cy="1448840"/>
          </a:xfrm>
        </p:grpSpPr>
        <p:sp>
          <p:nvSpPr>
            <p:cNvPr id="14" name="Freeform 14"/>
            <p:cNvSpPr/>
            <p:nvPr/>
          </p:nvSpPr>
          <p:spPr>
            <a:xfrm>
              <a:off x="0" y="0"/>
              <a:ext cx="2131536" cy="1448840"/>
            </a:xfrm>
            <a:custGeom>
              <a:avLst/>
              <a:gdLst/>
              <a:ahLst/>
              <a:cxnLst/>
              <a:rect l="l" t="t" r="r" b="b"/>
              <a:pathLst>
                <a:path w="2131536" h="1448840">
                  <a:moveTo>
                    <a:pt x="0" y="0"/>
                  </a:moveTo>
                  <a:lnTo>
                    <a:pt x="2131536" y="0"/>
                  </a:lnTo>
                  <a:lnTo>
                    <a:pt x="2131536" y="1448840"/>
                  </a:lnTo>
                  <a:lnTo>
                    <a:pt x="0" y="1448840"/>
                  </a:lnTo>
                  <a:close/>
                </a:path>
              </a:pathLst>
            </a:custGeom>
            <a:solidFill>
              <a:srgbClr val="A6849E"/>
            </a:solidFill>
          </p:spPr>
        </p:sp>
        <p:sp>
          <p:nvSpPr>
            <p:cNvPr id="15" name="TextBox 15"/>
            <p:cNvSpPr txBox="1"/>
            <p:nvPr/>
          </p:nvSpPr>
          <p:spPr>
            <a:xfrm>
              <a:off x="0" y="-38100"/>
              <a:ext cx="2131536" cy="1486940"/>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rot="-2880474" flipH="1" flipV="1">
            <a:off x="14030375" y="-2657394"/>
            <a:ext cx="4379678" cy="6903771"/>
          </a:xfrm>
          <a:custGeom>
            <a:avLst/>
            <a:gdLst/>
            <a:ahLst/>
            <a:cxnLst/>
            <a:rect l="l" t="t" r="r" b="b"/>
            <a:pathLst>
              <a:path w="4379678" h="6903771">
                <a:moveTo>
                  <a:pt x="4379678" y="6903771"/>
                </a:moveTo>
                <a:lnTo>
                  <a:pt x="0" y="6903771"/>
                </a:lnTo>
                <a:lnTo>
                  <a:pt x="0" y="0"/>
                </a:lnTo>
                <a:lnTo>
                  <a:pt x="4379678" y="0"/>
                </a:lnTo>
                <a:lnTo>
                  <a:pt x="4379678" y="6903771"/>
                </a:lnTo>
                <a:close/>
              </a:path>
            </a:pathLst>
          </a:custGeom>
          <a:blipFill>
            <a:blip r:embed="rId4">
              <a:alphaModFix amt="64000"/>
              <a:extLst>
                <a:ext uri="{96DAC541-7B7A-43D3-8B79-37D633B846F1}">
                  <asvg:svgBlip xmlns:asvg="http://schemas.microsoft.com/office/drawing/2016/SVG/main" r:embed="rId5"/>
                </a:ext>
              </a:extLst>
            </a:blip>
            <a:stretch>
              <a:fillRect r="-61881"/>
            </a:stretch>
          </a:blipFill>
        </p:spPr>
      </p:sp>
      <p:sp>
        <p:nvSpPr>
          <p:cNvPr id="17" name="Freeform 17"/>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6"/>
            <a:stretch>
              <a:fillRect/>
            </a:stretch>
          </a:blipFill>
        </p:spPr>
      </p:sp>
      <p:sp>
        <p:nvSpPr>
          <p:cNvPr id="18" name="TextBox 18"/>
          <p:cNvSpPr txBox="1"/>
          <p:nvPr/>
        </p:nvSpPr>
        <p:spPr>
          <a:xfrm>
            <a:off x="704980" y="8740345"/>
            <a:ext cx="5994054" cy="690607"/>
          </a:xfrm>
          <a:prstGeom prst="rect">
            <a:avLst/>
          </a:prstGeom>
        </p:spPr>
        <p:txBody>
          <a:bodyPr lIns="0" tIns="0" rIns="0" bIns="0" rtlCol="0" anchor="t">
            <a:spAutoFit/>
          </a:bodyPr>
          <a:lstStyle/>
          <a:p>
            <a:pPr algn="l">
              <a:lnSpc>
                <a:spcPts val="2743"/>
              </a:lnSpc>
            </a:pPr>
            <a:r>
              <a:rPr lang="en-US" sz="1959" spc="9">
                <a:solidFill>
                  <a:srgbClr val="47557E"/>
                </a:solidFill>
                <a:latin typeface="Inter"/>
                <a:ea typeface="Inter"/>
                <a:cs typeface="Inter"/>
                <a:sym typeface="Inter"/>
              </a:rPr>
              <a:t>Department of Computer Science &amp; Engineering, Jagannath University</a:t>
            </a:r>
          </a:p>
        </p:txBody>
      </p:sp>
      <p:sp>
        <p:nvSpPr>
          <p:cNvPr id="19" name="TextBox 19"/>
          <p:cNvSpPr txBox="1"/>
          <p:nvPr/>
        </p:nvSpPr>
        <p:spPr>
          <a:xfrm>
            <a:off x="15832976" y="9519686"/>
            <a:ext cx="362307" cy="389255"/>
          </a:xfrm>
          <a:prstGeom prst="rect">
            <a:avLst/>
          </a:prstGeom>
        </p:spPr>
        <p:txBody>
          <a:bodyPr lIns="0" tIns="0" rIns="0" bIns="0" rtlCol="0" anchor="t">
            <a:spAutoFit/>
          </a:bodyPr>
          <a:lstStyle/>
          <a:p>
            <a:pPr algn="ctr">
              <a:lnSpc>
                <a:spcPts val="3219"/>
              </a:lnSpc>
              <a:spcBef>
                <a:spcPct val="0"/>
              </a:spcBef>
            </a:pPr>
            <a:r>
              <a:rPr lang="en-US" sz="2299" spc="11" dirty="0">
                <a:latin typeface="Inter"/>
                <a:ea typeface="Inter"/>
                <a:cs typeface="Inter"/>
                <a:sym typeface="Inter"/>
              </a:rPr>
              <a:t>20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grpSp>
        <p:nvGrpSpPr>
          <p:cNvPr id="2" name="Group 2"/>
          <p:cNvGrpSpPr/>
          <p:nvPr/>
        </p:nvGrpSpPr>
        <p:grpSpPr>
          <a:xfrm rot="-3910511">
            <a:off x="1595895" y="4698343"/>
            <a:ext cx="4966771" cy="11433354"/>
            <a:chOff x="0" y="0"/>
            <a:chExt cx="1308121" cy="3011254"/>
          </a:xfrm>
        </p:grpSpPr>
        <p:sp>
          <p:nvSpPr>
            <p:cNvPr id="3" name="Freeform 3"/>
            <p:cNvSpPr/>
            <p:nvPr/>
          </p:nvSpPr>
          <p:spPr>
            <a:xfrm>
              <a:off x="0" y="0"/>
              <a:ext cx="1308121" cy="3011254"/>
            </a:xfrm>
            <a:custGeom>
              <a:avLst/>
              <a:gdLst/>
              <a:ahLst/>
              <a:cxnLst/>
              <a:rect l="l" t="t" r="r" b="b"/>
              <a:pathLst>
                <a:path w="1308121" h="3011254">
                  <a:moveTo>
                    <a:pt x="0" y="0"/>
                  </a:moveTo>
                  <a:lnTo>
                    <a:pt x="1308121" y="0"/>
                  </a:lnTo>
                  <a:lnTo>
                    <a:pt x="1308121" y="3011254"/>
                  </a:lnTo>
                  <a:lnTo>
                    <a:pt x="0" y="3011254"/>
                  </a:lnTo>
                  <a:close/>
                </a:path>
              </a:pathLst>
            </a:custGeom>
            <a:solidFill>
              <a:srgbClr val="B9DBE0"/>
            </a:solidFill>
          </p:spPr>
        </p:sp>
        <p:sp>
          <p:nvSpPr>
            <p:cNvPr id="4" name="TextBox 4"/>
            <p:cNvSpPr txBox="1"/>
            <p:nvPr/>
          </p:nvSpPr>
          <p:spPr>
            <a:xfrm>
              <a:off x="0" y="-38100"/>
              <a:ext cx="1308121" cy="304935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486711">
            <a:off x="10011160" y="9577750"/>
            <a:ext cx="9192617" cy="1674542"/>
            <a:chOff x="0" y="0"/>
            <a:chExt cx="2421101" cy="441032"/>
          </a:xfrm>
        </p:grpSpPr>
        <p:sp>
          <p:nvSpPr>
            <p:cNvPr id="6" name="Freeform 6"/>
            <p:cNvSpPr/>
            <p:nvPr/>
          </p:nvSpPr>
          <p:spPr>
            <a:xfrm>
              <a:off x="0" y="0"/>
              <a:ext cx="2421101" cy="441032"/>
            </a:xfrm>
            <a:custGeom>
              <a:avLst/>
              <a:gdLst/>
              <a:ahLst/>
              <a:cxnLst/>
              <a:rect l="l" t="t" r="r" b="b"/>
              <a:pathLst>
                <a:path w="2421101" h="441032">
                  <a:moveTo>
                    <a:pt x="0" y="0"/>
                  </a:moveTo>
                  <a:lnTo>
                    <a:pt x="2421101" y="0"/>
                  </a:lnTo>
                  <a:lnTo>
                    <a:pt x="2421101" y="441032"/>
                  </a:lnTo>
                  <a:lnTo>
                    <a:pt x="0" y="441032"/>
                  </a:lnTo>
                  <a:close/>
                </a:path>
              </a:pathLst>
            </a:custGeom>
            <a:solidFill>
              <a:srgbClr val="606D98"/>
            </a:solidFill>
          </p:spPr>
        </p:sp>
        <p:sp>
          <p:nvSpPr>
            <p:cNvPr id="7" name="TextBox 7"/>
            <p:cNvSpPr txBox="1"/>
            <p:nvPr/>
          </p:nvSpPr>
          <p:spPr>
            <a:xfrm>
              <a:off x="0" y="-38100"/>
              <a:ext cx="2421101" cy="479132"/>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rot="-10800000" flipH="1" flipV="1">
            <a:off x="-4605697" y="-4183399"/>
            <a:ext cx="6989146" cy="11017126"/>
          </a:xfrm>
          <a:custGeom>
            <a:avLst/>
            <a:gdLst/>
            <a:ahLst/>
            <a:cxnLst/>
            <a:rect l="l" t="t" r="r" b="b"/>
            <a:pathLst>
              <a:path w="6989146" h="11017126">
                <a:moveTo>
                  <a:pt x="6989147" y="11017126"/>
                </a:moveTo>
                <a:lnTo>
                  <a:pt x="0" y="11017126"/>
                </a:lnTo>
                <a:lnTo>
                  <a:pt x="0" y="0"/>
                </a:lnTo>
                <a:lnTo>
                  <a:pt x="6989147" y="0"/>
                </a:lnTo>
                <a:lnTo>
                  <a:pt x="6989147" y="11017126"/>
                </a:lnTo>
                <a:close/>
              </a:path>
            </a:pathLst>
          </a:custGeom>
          <a:blipFill>
            <a:blip r:embed="rId2">
              <a:alphaModFix amt="7999"/>
              <a:extLst>
                <a:ext uri="{96DAC541-7B7A-43D3-8B79-37D633B846F1}">
                  <asvg:svgBlip xmlns:asvg="http://schemas.microsoft.com/office/drawing/2016/SVG/main" r:embed="rId3"/>
                </a:ext>
              </a:extLst>
            </a:blip>
            <a:stretch>
              <a:fillRect r="-61881"/>
            </a:stretch>
          </a:blipFill>
        </p:spPr>
      </p:sp>
      <p:sp>
        <p:nvSpPr>
          <p:cNvPr id="9" name="AutoShape 9"/>
          <p:cNvSpPr/>
          <p:nvPr/>
        </p:nvSpPr>
        <p:spPr>
          <a:xfrm rot="9148715">
            <a:off x="5472606" y="8961146"/>
            <a:ext cx="14028815" cy="0"/>
          </a:xfrm>
          <a:prstGeom prst="line">
            <a:avLst/>
          </a:prstGeom>
          <a:ln w="38100" cap="flat">
            <a:solidFill>
              <a:srgbClr val="B9DBE0"/>
            </a:solidFill>
            <a:prstDash val="solid"/>
            <a:headEnd type="none" w="sm" len="sm"/>
            <a:tailEnd type="none" w="sm" len="sm"/>
          </a:ln>
        </p:spPr>
      </p:sp>
      <p:sp>
        <p:nvSpPr>
          <p:cNvPr id="10" name="Freeform 10"/>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4"/>
            <a:stretch>
              <a:fillRect/>
            </a:stretch>
          </a:blipFill>
        </p:spPr>
      </p:sp>
      <p:sp>
        <p:nvSpPr>
          <p:cNvPr id="11" name="Freeform 11"/>
          <p:cNvSpPr/>
          <p:nvPr/>
        </p:nvSpPr>
        <p:spPr>
          <a:xfrm>
            <a:off x="2407941" y="2718215"/>
            <a:ext cx="13472118" cy="4115512"/>
          </a:xfrm>
          <a:custGeom>
            <a:avLst/>
            <a:gdLst/>
            <a:ahLst/>
            <a:cxnLst/>
            <a:rect l="l" t="t" r="r" b="b"/>
            <a:pathLst>
              <a:path w="13472118" h="4115512">
                <a:moveTo>
                  <a:pt x="0" y="0"/>
                </a:moveTo>
                <a:lnTo>
                  <a:pt x="13472118" y="0"/>
                </a:lnTo>
                <a:lnTo>
                  <a:pt x="13472118" y="4115512"/>
                </a:lnTo>
                <a:lnTo>
                  <a:pt x="0" y="4115512"/>
                </a:lnTo>
                <a:lnTo>
                  <a:pt x="0" y="0"/>
                </a:lnTo>
                <a:close/>
              </a:path>
            </a:pathLst>
          </a:custGeom>
          <a:blipFill>
            <a:blip r:embed="rId5"/>
            <a:stretch>
              <a:fillRect b="-3933"/>
            </a:stretch>
          </a:blipFill>
        </p:spPr>
      </p:sp>
      <p:sp>
        <p:nvSpPr>
          <p:cNvPr id="12" name="TextBox 12"/>
          <p:cNvSpPr txBox="1"/>
          <p:nvPr/>
        </p:nvSpPr>
        <p:spPr>
          <a:xfrm>
            <a:off x="704980" y="8740345"/>
            <a:ext cx="5994054" cy="690607"/>
          </a:xfrm>
          <a:prstGeom prst="rect">
            <a:avLst/>
          </a:prstGeom>
        </p:spPr>
        <p:txBody>
          <a:bodyPr lIns="0" tIns="0" rIns="0" bIns="0" rtlCol="0" anchor="t">
            <a:spAutoFit/>
          </a:bodyPr>
          <a:lstStyle/>
          <a:p>
            <a:pPr algn="l">
              <a:lnSpc>
                <a:spcPts val="2743"/>
              </a:lnSpc>
            </a:pPr>
            <a:r>
              <a:rPr lang="en-US" sz="1959" spc="9">
                <a:solidFill>
                  <a:srgbClr val="222E53"/>
                </a:solidFill>
                <a:latin typeface="Inter"/>
                <a:ea typeface="Inter"/>
                <a:cs typeface="Inter"/>
                <a:sym typeface="Inter"/>
              </a:rPr>
              <a:t>Department of Computer Science &amp; Engineering, Jagannath University</a:t>
            </a:r>
          </a:p>
        </p:txBody>
      </p:sp>
      <p:sp>
        <p:nvSpPr>
          <p:cNvPr id="13" name="TextBox 13"/>
          <p:cNvSpPr txBox="1"/>
          <p:nvPr/>
        </p:nvSpPr>
        <p:spPr>
          <a:xfrm>
            <a:off x="1025282" y="1314488"/>
            <a:ext cx="11672940" cy="809867"/>
          </a:xfrm>
          <a:prstGeom prst="rect">
            <a:avLst/>
          </a:prstGeom>
        </p:spPr>
        <p:txBody>
          <a:bodyPr lIns="0" tIns="0" rIns="0" bIns="0" rtlCol="0" anchor="t">
            <a:spAutoFit/>
          </a:bodyPr>
          <a:lstStyle/>
          <a:p>
            <a:pPr algn="l">
              <a:lnSpc>
                <a:spcPts val="6022"/>
              </a:lnSpc>
            </a:pPr>
            <a:r>
              <a:rPr lang="en-US" sz="6145" b="1" spc="30">
                <a:solidFill>
                  <a:srgbClr val="222E53"/>
                </a:solidFill>
                <a:latin typeface="Inter Bold"/>
                <a:ea typeface="Inter Bold"/>
                <a:cs typeface="Inter Bold"/>
                <a:sym typeface="Inter Bold"/>
              </a:rPr>
              <a:t>Result Analysis</a:t>
            </a:r>
          </a:p>
        </p:txBody>
      </p:sp>
      <p:sp>
        <p:nvSpPr>
          <p:cNvPr id="14" name="TextBox 14"/>
          <p:cNvSpPr txBox="1"/>
          <p:nvPr/>
        </p:nvSpPr>
        <p:spPr>
          <a:xfrm>
            <a:off x="4336636" y="7088365"/>
            <a:ext cx="9614729" cy="789305"/>
          </a:xfrm>
          <a:prstGeom prst="rect">
            <a:avLst/>
          </a:prstGeom>
        </p:spPr>
        <p:txBody>
          <a:bodyPr lIns="0" tIns="0" rIns="0" bIns="0" rtlCol="0" anchor="t">
            <a:spAutoFit/>
          </a:bodyPr>
          <a:lstStyle/>
          <a:p>
            <a:pPr algn="ctr">
              <a:lnSpc>
                <a:spcPts val="3219"/>
              </a:lnSpc>
              <a:spcBef>
                <a:spcPct val="0"/>
              </a:spcBef>
            </a:pPr>
            <a:r>
              <a:rPr lang="en-US" sz="2299" spc="11">
                <a:solidFill>
                  <a:srgbClr val="222E53"/>
                </a:solidFill>
                <a:latin typeface="Inter"/>
                <a:ea typeface="Inter"/>
                <a:cs typeface="Inter"/>
                <a:sym typeface="Inter"/>
              </a:rPr>
              <a:t>Figure 9:  Weights and overall rank of six Cloud services based on three top-level attributes and two KPIs for each attribute.</a:t>
            </a:r>
          </a:p>
        </p:txBody>
      </p:sp>
      <p:sp>
        <p:nvSpPr>
          <p:cNvPr id="15" name="TextBox 15"/>
          <p:cNvSpPr txBox="1"/>
          <p:nvPr/>
        </p:nvSpPr>
        <p:spPr>
          <a:xfrm>
            <a:off x="15859765" y="9519686"/>
            <a:ext cx="308729" cy="389255"/>
          </a:xfrm>
          <a:prstGeom prst="rect">
            <a:avLst/>
          </a:prstGeom>
        </p:spPr>
        <p:txBody>
          <a:bodyPr lIns="0" tIns="0" rIns="0" bIns="0" rtlCol="0" anchor="t">
            <a:spAutoFit/>
          </a:bodyPr>
          <a:lstStyle/>
          <a:p>
            <a:pPr algn="ctr">
              <a:lnSpc>
                <a:spcPts val="3219"/>
              </a:lnSpc>
              <a:spcBef>
                <a:spcPct val="0"/>
              </a:spcBef>
            </a:pPr>
            <a:r>
              <a:rPr lang="en-US" sz="2299" spc="11">
                <a:solidFill>
                  <a:srgbClr val="FFFFFF"/>
                </a:solidFill>
                <a:latin typeface="Inter"/>
                <a:ea typeface="Inter"/>
                <a:cs typeface="Inter"/>
                <a:sym typeface="Inter"/>
              </a:rPr>
              <a:t>21</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grpSp>
        <p:nvGrpSpPr>
          <p:cNvPr id="2" name="Group 2"/>
          <p:cNvGrpSpPr/>
          <p:nvPr/>
        </p:nvGrpSpPr>
        <p:grpSpPr>
          <a:xfrm>
            <a:off x="-592764" y="8516663"/>
            <a:ext cx="19665504" cy="3108808"/>
            <a:chOff x="0" y="0"/>
            <a:chExt cx="5179392" cy="818781"/>
          </a:xfrm>
        </p:grpSpPr>
        <p:sp>
          <p:nvSpPr>
            <p:cNvPr id="3" name="Freeform 3"/>
            <p:cNvSpPr/>
            <p:nvPr/>
          </p:nvSpPr>
          <p:spPr>
            <a:xfrm>
              <a:off x="0" y="0"/>
              <a:ext cx="5179392" cy="818781"/>
            </a:xfrm>
            <a:custGeom>
              <a:avLst/>
              <a:gdLst/>
              <a:ahLst/>
              <a:cxnLst/>
              <a:rect l="l" t="t" r="r" b="b"/>
              <a:pathLst>
                <a:path w="5179392" h="818781">
                  <a:moveTo>
                    <a:pt x="0" y="0"/>
                  </a:moveTo>
                  <a:lnTo>
                    <a:pt x="5179392" y="0"/>
                  </a:lnTo>
                  <a:lnTo>
                    <a:pt x="5179392" y="818781"/>
                  </a:lnTo>
                  <a:lnTo>
                    <a:pt x="0" y="818781"/>
                  </a:lnTo>
                  <a:close/>
                </a:path>
              </a:pathLst>
            </a:custGeom>
            <a:solidFill>
              <a:srgbClr val="C19EB9"/>
            </a:solidFill>
          </p:spPr>
        </p:sp>
        <p:sp>
          <p:nvSpPr>
            <p:cNvPr id="4" name="TextBox 4"/>
            <p:cNvSpPr txBox="1"/>
            <p:nvPr/>
          </p:nvSpPr>
          <p:spPr>
            <a:xfrm>
              <a:off x="0" y="-38100"/>
              <a:ext cx="5179392" cy="856881"/>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10800000" flipH="1" flipV="1">
            <a:off x="-127394" y="2124356"/>
            <a:ext cx="6989146" cy="11017126"/>
          </a:xfrm>
          <a:custGeom>
            <a:avLst/>
            <a:gdLst/>
            <a:ahLst/>
            <a:cxnLst/>
            <a:rect l="l" t="t" r="r" b="b"/>
            <a:pathLst>
              <a:path w="6989146" h="11017126">
                <a:moveTo>
                  <a:pt x="6989147" y="11017125"/>
                </a:moveTo>
                <a:lnTo>
                  <a:pt x="0" y="11017125"/>
                </a:lnTo>
                <a:lnTo>
                  <a:pt x="0" y="0"/>
                </a:lnTo>
                <a:lnTo>
                  <a:pt x="6989147" y="0"/>
                </a:lnTo>
                <a:lnTo>
                  <a:pt x="6989147" y="11017125"/>
                </a:lnTo>
                <a:close/>
              </a:path>
            </a:pathLst>
          </a:custGeom>
          <a:blipFill>
            <a:blip r:embed="rId2">
              <a:alphaModFix amt="7999"/>
              <a:extLst>
                <a:ext uri="{96DAC541-7B7A-43D3-8B79-37D633B846F1}">
                  <asvg:svgBlip xmlns:asvg="http://schemas.microsoft.com/office/drawing/2016/SVG/main" r:embed="rId3"/>
                </a:ext>
              </a:extLst>
            </a:blip>
            <a:stretch>
              <a:fillRect r="-61881"/>
            </a:stretch>
          </a:blipFill>
        </p:spPr>
      </p:sp>
      <p:grpSp>
        <p:nvGrpSpPr>
          <p:cNvPr id="6" name="Group 6"/>
          <p:cNvGrpSpPr/>
          <p:nvPr/>
        </p:nvGrpSpPr>
        <p:grpSpPr>
          <a:xfrm rot="-4483572">
            <a:off x="13587807" y="2629084"/>
            <a:ext cx="9271532" cy="3826079"/>
            <a:chOff x="0" y="0"/>
            <a:chExt cx="2441885" cy="1007692"/>
          </a:xfrm>
        </p:grpSpPr>
        <p:sp>
          <p:nvSpPr>
            <p:cNvPr id="7" name="Freeform 7"/>
            <p:cNvSpPr/>
            <p:nvPr/>
          </p:nvSpPr>
          <p:spPr>
            <a:xfrm>
              <a:off x="0" y="0"/>
              <a:ext cx="2441885" cy="1007691"/>
            </a:xfrm>
            <a:custGeom>
              <a:avLst/>
              <a:gdLst/>
              <a:ahLst/>
              <a:cxnLst/>
              <a:rect l="l" t="t" r="r" b="b"/>
              <a:pathLst>
                <a:path w="2441885" h="1007691">
                  <a:moveTo>
                    <a:pt x="0" y="0"/>
                  </a:moveTo>
                  <a:lnTo>
                    <a:pt x="2441885" y="0"/>
                  </a:lnTo>
                  <a:lnTo>
                    <a:pt x="2441885" y="1007691"/>
                  </a:lnTo>
                  <a:lnTo>
                    <a:pt x="0" y="1007691"/>
                  </a:lnTo>
                  <a:close/>
                </a:path>
              </a:pathLst>
            </a:custGeom>
            <a:solidFill>
              <a:srgbClr val="606D98"/>
            </a:solidFill>
          </p:spPr>
        </p:sp>
        <p:sp>
          <p:nvSpPr>
            <p:cNvPr id="8" name="TextBox 8"/>
            <p:cNvSpPr txBox="1"/>
            <p:nvPr/>
          </p:nvSpPr>
          <p:spPr>
            <a:xfrm>
              <a:off x="0" y="-38100"/>
              <a:ext cx="2441885" cy="1045792"/>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4648650">
            <a:off x="11970985" y="-2053884"/>
            <a:ext cx="4632681" cy="5258396"/>
          </a:xfrm>
          <a:custGeom>
            <a:avLst/>
            <a:gdLst/>
            <a:ahLst/>
            <a:cxnLst/>
            <a:rect l="l" t="t" r="r" b="b"/>
            <a:pathLst>
              <a:path w="4632681" h="5258396">
                <a:moveTo>
                  <a:pt x="0" y="0"/>
                </a:moveTo>
                <a:lnTo>
                  <a:pt x="4632680" y="0"/>
                </a:lnTo>
                <a:lnTo>
                  <a:pt x="4632680" y="5258397"/>
                </a:lnTo>
                <a:lnTo>
                  <a:pt x="0" y="5258397"/>
                </a:lnTo>
                <a:lnTo>
                  <a:pt x="0" y="0"/>
                </a:lnTo>
                <a:close/>
              </a:path>
            </a:pathLst>
          </a:custGeom>
          <a:blipFill>
            <a:blip r:embed="rId4">
              <a:alphaModFix amt="48000"/>
              <a:extLst>
                <a:ext uri="{96DAC541-7B7A-43D3-8B79-37D633B846F1}">
                  <asvg:svgBlip xmlns:asvg="http://schemas.microsoft.com/office/drawing/2016/SVG/main" r:embed="rId5"/>
                </a:ext>
              </a:extLst>
            </a:blip>
            <a:stretch>
              <a:fillRect r="-43679"/>
            </a:stretch>
          </a:blipFill>
        </p:spPr>
      </p:sp>
      <p:sp>
        <p:nvSpPr>
          <p:cNvPr id="10" name="TextBox 10"/>
          <p:cNvSpPr txBox="1"/>
          <p:nvPr/>
        </p:nvSpPr>
        <p:spPr>
          <a:xfrm>
            <a:off x="1025282" y="1314488"/>
            <a:ext cx="11672940" cy="809867"/>
          </a:xfrm>
          <a:prstGeom prst="rect">
            <a:avLst/>
          </a:prstGeom>
        </p:spPr>
        <p:txBody>
          <a:bodyPr lIns="0" tIns="0" rIns="0" bIns="0" rtlCol="0" anchor="t">
            <a:spAutoFit/>
          </a:bodyPr>
          <a:lstStyle/>
          <a:p>
            <a:pPr algn="l">
              <a:lnSpc>
                <a:spcPts val="6022"/>
              </a:lnSpc>
            </a:pPr>
            <a:r>
              <a:rPr lang="en-US" sz="6145" b="1" spc="30">
                <a:solidFill>
                  <a:srgbClr val="222E53"/>
                </a:solidFill>
                <a:latin typeface="Inter Bold"/>
                <a:ea typeface="Inter Bold"/>
                <a:cs typeface="Inter Bold"/>
                <a:sym typeface="Inter Bold"/>
              </a:rPr>
              <a:t>Result Analysis</a:t>
            </a:r>
          </a:p>
        </p:txBody>
      </p:sp>
      <p:sp>
        <p:nvSpPr>
          <p:cNvPr id="11" name="TextBox 11"/>
          <p:cNvSpPr txBox="1"/>
          <p:nvPr/>
        </p:nvSpPr>
        <p:spPr>
          <a:xfrm>
            <a:off x="1682959" y="3780995"/>
            <a:ext cx="13473940" cy="4417695"/>
          </a:xfrm>
          <a:prstGeom prst="rect">
            <a:avLst/>
          </a:prstGeom>
        </p:spPr>
        <p:txBody>
          <a:bodyPr lIns="0" tIns="0" rIns="0" bIns="0" rtlCol="0" anchor="t">
            <a:spAutoFit/>
          </a:bodyPr>
          <a:lstStyle/>
          <a:p>
            <a:pPr marL="647702" lvl="1" indent="-323851" algn="just">
              <a:lnSpc>
                <a:spcPts val="5040"/>
              </a:lnSpc>
              <a:buFont typeface="Arial"/>
              <a:buChar char="•"/>
            </a:pPr>
            <a:r>
              <a:rPr lang="en-US" sz="3000" spc="15">
                <a:solidFill>
                  <a:srgbClr val="000000"/>
                </a:solidFill>
                <a:latin typeface="Inter"/>
                <a:ea typeface="Inter"/>
                <a:cs typeface="Inter"/>
                <a:sym typeface="Inter"/>
              </a:rPr>
              <a:t>Some cloud services were </a:t>
            </a:r>
            <a:r>
              <a:rPr lang="en-US" sz="3000" b="1" spc="15">
                <a:solidFill>
                  <a:srgbClr val="000000"/>
                </a:solidFill>
                <a:latin typeface="Inter Bold"/>
                <a:ea typeface="Inter Bold"/>
                <a:cs typeface="Inter Bold"/>
                <a:sym typeface="Inter Bold"/>
              </a:rPr>
              <a:t>more secure and reliable</a:t>
            </a:r>
            <a:r>
              <a:rPr lang="en-US" sz="3000" spc="15">
                <a:solidFill>
                  <a:srgbClr val="000000"/>
                </a:solidFill>
                <a:latin typeface="Inter"/>
                <a:ea typeface="Inter"/>
                <a:cs typeface="Inter"/>
                <a:sym typeface="Inter"/>
              </a:rPr>
              <a:t> but also more </a:t>
            </a:r>
            <a:r>
              <a:rPr lang="en-US" sz="3000" b="1" spc="15">
                <a:solidFill>
                  <a:srgbClr val="000000"/>
                </a:solidFill>
                <a:latin typeface="Inter Bold"/>
                <a:ea typeface="Inter Bold"/>
                <a:cs typeface="Inter Bold"/>
                <a:sym typeface="Inter Bold"/>
              </a:rPr>
              <a:t>expensive</a:t>
            </a:r>
            <a:r>
              <a:rPr lang="en-US" sz="3000" spc="15">
                <a:solidFill>
                  <a:srgbClr val="000000"/>
                </a:solidFill>
                <a:latin typeface="Inter"/>
                <a:ea typeface="Inter"/>
                <a:cs typeface="Inter"/>
                <a:sym typeface="Inter"/>
              </a:rPr>
              <a:t>.</a:t>
            </a:r>
          </a:p>
          <a:p>
            <a:pPr marL="647702" lvl="1" indent="-323851" algn="just">
              <a:lnSpc>
                <a:spcPts val="5040"/>
              </a:lnSpc>
              <a:buFont typeface="Arial"/>
              <a:buChar char="•"/>
            </a:pPr>
            <a:r>
              <a:rPr lang="en-US" sz="3000" spc="15">
                <a:solidFill>
                  <a:srgbClr val="000000"/>
                </a:solidFill>
                <a:latin typeface="Inter"/>
                <a:ea typeface="Inter"/>
                <a:cs typeface="Inter"/>
                <a:sym typeface="Inter"/>
              </a:rPr>
              <a:t>Others were </a:t>
            </a:r>
            <a:r>
              <a:rPr lang="en-US" sz="3000" b="1" spc="15">
                <a:solidFill>
                  <a:srgbClr val="000000"/>
                </a:solidFill>
                <a:latin typeface="Inter Bold"/>
                <a:ea typeface="Inter Bold"/>
                <a:cs typeface="Inter Bold"/>
                <a:sym typeface="Inter Bold"/>
              </a:rPr>
              <a:t>cheaper </a:t>
            </a:r>
            <a:r>
              <a:rPr lang="en-US" sz="3000" spc="15">
                <a:solidFill>
                  <a:srgbClr val="000000"/>
                </a:solidFill>
                <a:latin typeface="Inter"/>
                <a:ea typeface="Inter"/>
                <a:cs typeface="Inter"/>
                <a:sym typeface="Inter"/>
              </a:rPr>
              <a:t>but lacked features like </a:t>
            </a:r>
            <a:r>
              <a:rPr lang="en-US" sz="3000" b="1" spc="15">
                <a:solidFill>
                  <a:srgbClr val="000000"/>
                </a:solidFill>
                <a:latin typeface="Inter Bold"/>
                <a:ea typeface="Inter Bold"/>
                <a:cs typeface="Inter Bold"/>
                <a:sym typeface="Inter Bold"/>
              </a:rPr>
              <a:t>strong encryption or customer support</a:t>
            </a:r>
            <a:r>
              <a:rPr lang="en-US" sz="3000" spc="15">
                <a:solidFill>
                  <a:srgbClr val="000000"/>
                </a:solidFill>
                <a:latin typeface="Inter"/>
                <a:ea typeface="Inter"/>
                <a:cs typeface="Inter"/>
                <a:sym typeface="Inter"/>
              </a:rPr>
              <a:t>.</a:t>
            </a:r>
          </a:p>
          <a:p>
            <a:pPr marL="647702" lvl="1" indent="-323851" algn="just">
              <a:lnSpc>
                <a:spcPts val="5040"/>
              </a:lnSpc>
              <a:buFont typeface="Arial"/>
              <a:buChar char="•"/>
            </a:pPr>
            <a:r>
              <a:rPr lang="en-US" sz="3000" spc="15">
                <a:solidFill>
                  <a:srgbClr val="000000"/>
                </a:solidFill>
                <a:latin typeface="Inter"/>
                <a:ea typeface="Inter"/>
                <a:cs typeface="Inter"/>
                <a:sym typeface="Inter"/>
              </a:rPr>
              <a:t>The best cloud service varied based on user needs.</a:t>
            </a:r>
          </a:p>
          <a:p>
            <a:pPr marL="647702" lvl="1" indent="-323851" algn="just">
              <a:lnSpc>
                <a:spcPts val="5040"/>
              </a:lnSpc>
              <a:buFont typeface="Arial"/>
              <a:buChar char="•"/>
            </a:pPr>
            <a:r>
              <a:rPr lang="en-US" sz="3000" b="1" spc="15">
                <a:solidFill>
                  <a:srgbClr val="000000"/>
                </a:solidFill>
                <a:latin typeface="Inter Bold"/>
                <a:ea typeface="Inter Bold"/>
                <a:cs typeface="Inter Bold"/>
                <a:sym typeface="Inter Bold"/>
              </a:rPr>
              <a:t>Businesses </a:t>
            </a:r>
            <a:r>
              <a:rPr lang="en-US" sz="3000" spc="15">
                <a:solidFill>
                  <a:srgbClr val="000000"/>
                </a:solidFill>
                <a:latin typeface="Inter"/>
                <a:ea typeface="Inter"/>
                <a:cs typeface="Inter"/>
                <a:sym typeface="Inter"/>
              </a:rPr>
              <a:t>preferred </a:t>
            </a:r>
            <a:r>
              <a:rPr lang="en-US" sz="3000" b="1" spc="15">
                <a:solidFill>
                  <a:srgbClr val="000000"/>
                </a:solidFill>
                <a:latin typeface="Inter Bold"/>
                <a:ea typeface="Inter Bold"/>
                <a:cs typeface="Inter Bold"/>
                <a:sym typeface="Inter Bold"/>
              </a:rPr>
              <a:t>security &amp; scalability</a:t>
            </a:r>
            <a:r>
              <a:rPr lang="en-US" sz="3000" spc="15">
                <a:solidFill>
                  <a:srgbClr val="000000"/>
                </a:solidFill>
                <a:latin typeface="Inter"/>
                <a:ea typeface="Inter"/>
                <a:cs typeface="Inter"/>
                <a:sym typeface="Inter"/>
              </a:rPr>
              <a:t>, while </a:t>
            </a:r>
            <a:r>
              <a:rPr lang="en-US" sz="3000" b="1" spc="15">
                <a:solidFill>
                  <a:srgbClr val="000000"/>
                </a:solidFill>
                <a:latin typeface="Inter Bold"/>
                <a:ea typeface="Inter Bold"/>
                <a:cs typeface="Inter Bold"/>
                <a:sym typeface="Inter Bold"/>
              </a:rPr>
              <a:t>individual </a:t>
            </a:r>
            <a:r>
              <a:rPr lang="en-US" sz="3000" spc="15">
                <a:solidFill>
                  <a:srgbClr val="000000"/>
                </a:solidFill>
                <a:latin typeface="Inter"/>
                <a:ea typeface="Inter"/>
                <a:cs typeface="Inter"/>
                <a:sym typeface="Inter"/>
              </a:rPr>
              <a:t>users prioritized </a:t>
            </a:r>
            <a:r>
              <a:rPr lang="en-US" sz="3000" b="1" spc="15">
                <a:solidFill>
                  <a:srgbClr val="000000"/>
                </a:solidFill>
                <a:latin typeface="Inter Bold"/>
                <a:ea typeface="Inter Bold"/>
                <a:cs typeface="Inter Bold"/>
                <a:sym typeface="Inter Bold"/>
              </a:rPr>
              <a:t>cost</a:t>
            </a:r>
            <a:r>
              <a:rPr lang="en-US" sz="3000" spc="15">
                <a:solidFill>
                  <a:srgbClr val="000000"/>
                </a:solidFill>
                <a:latin typeface="Inter"/>
                <a:ea typeface="Inter"/>
                <a:cs typeface="Inter"/>
                <a:sym typeface="Inter"/>
              </a:rPr>
              <a:t>.</a:t>
            </a:r>
          </a:p>
        </p:txBody>
      </p:sp>
      <p:grpSp>
        <p:nvGrpSpPr>
          <p:cNvPr id="12" name="Group 12"/>
          <p:cNvGrpSpPr/>
          <p:nvPr/>
        </p:nvGrpSpPr>
        <p:grpSpPr>
          <a:xfrm>
            <a:off x="1028700" y="2768197"/>
            <a:ext cx="10189737" cy="828175"/>
            <a:chOff x="0" y="0"/>
            <a:chExt cx="13586316" cy="1104234"/>
          </a:xfrm>
        </p:grpSpPr>
        <p:sp>
          <p:nvSpPr>
            <p:cNvPr id="13" name="Freeform 13"/>
            <p:cNvSpPr/>
            <p:nvPr/>
          </p:nvSpPr>
          <p:spPr>
            <a:xfrm>
              <a:off x="0" y="0"/>
              <a:ext cx="872345" cy="1104234"/>
            </a:xfrm>
            <a:custGeom>
              <a:avLst/>
              <a:gdLst/>
              <a:ahLst/>
              <a:cxnLst/>
              <a:rect l="l" t="t" r="r" b="b"/>
              <a:pathLst>
                <a:path w="872345" h="1104234">
                  <a:moveTo>
                    <a:pt x="0" y="0"/>
                  </a:moveTo>
                  <a:lnTo>
                    <a:pt x="872345" y="0"/>
                  </a:lnTo>
                  <a:lnTo>
                    <a:pt x="872345" y="1104234"/>
                  </a:lnTo>
                  <a:lnTo>
                    <a:pt x="0" y="11042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TextBox 14"/>
            <p:cNvSpPr txBox="1"/>
            <p:nvPr/>
          </p:nvSpPr>
          <p:spPr>
            <a:xfrm>
              <a:off x="1156032" y="-48605"/>
              <a:ext cx="12430285" cy="1031452"/>
            </a:xfrm>
            <a:prstGeom prst="rect">
              <a:avLst/>
            </a:prstGeom>
          </p:spPr>
          <p:txBody>
            <a:bodyPr lIns="0" tIns="0" rIns="0" bIns="0" rtlCol="0" anchor="t">
              <a:spAutoFit/>
            </a:bodyPr>
            <a:lstStyle/>
            <a:p>
              <a:pPr algn="l">
                <a:lnSpc>
                  <a:spcPts val="6580"/>
                </a:lnSpc>
              </a:pPr>
              <a:r>
                <a:rPr lang="en-US" sz="4700" spc="23">
                  <a:solidFill>
                    <a:srgbClr val="47557E"/>
                  </a:solidFill>
                  <a:latin typeface="Inter"/>
                  <a:ea typeface="Inter"/>
                  <a:cs typeface="Inter"/>
                  <a:sym typeface="Inter"/>
                </a:rPr>
                <a:t>Evaluation of Performance</a:t>
              </a:r>
            </a:p>
          </p:txBody>
        </p:sp>
      </p:grpSp>
      <p:sp>
        <p:nvSpPr>
          <p:cNvPr id="15" name="AutoShape 15"/>
          <p:cNvSpPr/>
          <p:nvPr/>
        </p:nvSpPr>
        <p:spPr>
          <a:xfrm rot="-4499999">
            <a:off x="12637922" y="9427966"/>
            <a:ext cx="4500396" cy="0"/>
          </a:xfrm>
          <a:prstGeom prst="line">
            <a:avLst/>
          </a:prstGeom>
          <a:ln w="38100" cap="flat">
            <a:solidFill>
              <a:srgbClr val="FBFBFC"/>
            </a:solidFill>
            <a:prstDash val="solid"/>
            <a:headEnd type="none" w="sm" len="sm"/>
            <a:tailEnd type="none" w="sm" len="sm"/>
          </a:ln>
        </p:spPr>
      </p:sp>
      <p:sp>
        <p:nvSpPr>
          <p:cNvPr id="16" name="Freeform 16"/>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8"/>
            <a:stretch>
              <a:fillRect/>
            </a:stretch>
          </a:blipFill>
        </p:spPr>
      </p:sp>
      <p:sp>
        <p:nvSpPr>
          <p:cNvPr id="17" name="TextBox 17"/>
          <p:cNvSpPr txBox="1"/>
          <p:nvPr/>
        </p:nvSpPr>
        <p:spPr>
          <a:xfrm>
            <a:off x="704980" y="8740345"/>
            <a:ext cx="5994054" cy="690607"/>
          </a:xfrm>
          <a:prstGeom prst="rect">
            <a:avLst/>
          </a:prstGeom>
        </p:spPr>
        <p:txBody>
          <a:bodyPr lIns="0" tIns="0" rIns="0" bIns="0" rtlCol="0" anchor="t">
            <a:spAutoFit/>
          </a:bodyPr>
          <a:lstStyle/>
          <a:p>
            <a:pPr algn="l">
              <a:lnSpc>
                <a:spcPts val="2743"/>
              </a:lnSpc>
            </a:pPr>
            <a:r>
              <a:rPr lang="en-US" sz="1959" spc="9">
                <a:solidFill>
                  <a:srgbClr val="192445"/>
                </a:solidFill>
                <a:latin typeface="Inter"/>
                <a:ea typeface="Inter"/>
                <a:cs typeface="Inter"/>
                <a:sym typeface="Inter"/>
              </a:rPr>
              <a:t>Department of Computer Science &amp; Engineering, Jagannath University</a:t>
            </a:r>
          </a:p>
        </p:txBody>
      </p:sp>
      <p:sp>
        <p:nvSpPr>
          <p:cNvPr id="18" name="TextBox 18"/>
          <p:cNvSpPr txBox="1"/>
          <p:nvPr/>
        </p:nvSpPr>
        <p:spPr>
          <a:xfrm>
            <a:off x="15835893" y="9519686"/>
            <a:ext cx="356473" cy="389255"/>
          </a:xfrm>
          <a:prstGeom prst="rect">
            <a:avLst/>
          </a:prstGeom>
        </p:spPr>
        <p:txBody>
          <a:bodyPr lIns="0" tIns="0" rIns="0" bIns="0" rtlCol="0" anchor="t">
            <a:spAutoFit/>
          </a:bodyPr>
          <a:lstStyle/>
          <a:p>
            <a:pPr algn="ctr">
              <a:lnSpc>
                <a:spcPts val="3219"/>
              </a:lnSpc>
              <a:spcBef>
                <a:spcPct val="0"/>
              </a:spcBef>
            </a:pPr>
            <a:r>
              <a:rPr lang="en-US" sz="2299" spc="11">
                <a:solidFill>
                  <a:srgbClr val="FFFFFF"/>
                </a:solidFill>
                <a:latin typeface="Inter"/>
                <a:ea typeface="Inter"/>
                <a:cs typeface="Inter"/>
                <a:sym typeface="Inter"/>
              </a:rPr>
              <a:t>22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grpSp>
        <p:nvGrpSpPr>
          <p:cNvPr id="2" name="Group 2"/>
          <p:cNvGrpSpPr/>
          <p:nvPr/>
        </p:nvGrpSpPr>
        <p:grpSpPr>
          <a:xfrm>
            <a:off x="-592764" y="8516663"/>
            <a:ext cx="19665504" cy="3108808"/>
            <a:chOff x="0" y="0"/>
            <a:chExt cx="5179392" cy="818781"/>
          </a:xfrm>
        </p:grpSpPr>
        <p:sp>
          <p:nvSpPr>
            <p:cNvPr id="3" name="Freeform 3"/>
            <p:cNvSpPr/>
            <p:nvPr/>
          </p:nvSpPr>
          <p:spPr>
            <a:xfrm>
              <a:off x="0" y="0"/>
              <a:ext cx="5179392" cy="818781"/>
            </a:xfrm>
            <a:custGeom>
              <a:avLst/>
              <a:gdLst/>
              <a:ahLst/>
              <a:cxnLst/>
              <a:rect l="l" t="t" r="r" b="b"/>
              <a:pathLst>
                <a:path w="5179392" h="818781">
                  <a:moveTo>
                    <a:pt x="0" y="0"/>
                  </a:moveTo>
                  <a:lnTo>
                    <a:pt x="5179392" y="0"/>
                  </a:lnTo>
                  <a:lnTo>
                    <a:pt x="5179392" y="818781"/>
                  </a:lnTo>
                  <a:lnTo>
                    <a:pt x="0" y="818781"/>
                  </a:lnTo>
                  <a:close/>
                </a:path>
              </a:pathLst>
            </a:custGeom>
            <a:solidFill>
              <a:srgbClr val="C19EB9"/>
            </a:solidFill>
          </p:spPr>
        </p:sp>
        <p:sp>
          <p:nvSpPr>
            <p:cNvPr id="4" name="TextBox 4"/>
            <p:cNvSpPr txBox="1"/>
            <p:nvPr/>
          </p:nvSpPr>
          <p:spPr>
            <a:xfrm>
              <a:off x="0" y="-38100"/>
              <a:ext cx="5179392" cy="856881"/>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10800000" flipH="1" flipV="1">
            <a:off x="-127394" y="2124356"/>
            <a:ext cx="6989146" cy="11017126"/>
          </a:xfrm>
          <a:custGeom>
            <a:avLst/>
            <a:gdLst/>
            <a:ahLst/>
            <a:cxnLst/>
            <a:rect l="l" t="t" r="r" b="b"/>
            <a:pathLst>
              <a:path w="6989146" h="11017126">
                <a:moveTo>
                  <a:pt x="6989147" y="11017125"/>
                </a:moveTo>
                <a:lnTo>
                  <a:pt x="0" y="11017125"/>
                </a:lnTo>
                <a:lnTo>
                  <a:pt x="0" y="0"/>
                </a:lnTo>
                <a:lnTo>
                  <a:pt x="6989147" y="0"/>
                </a:lnTo>
                <a:lnTo>
                  <a:pt x="6989147" y="11017125"/>
                </a:lnTo>
                <a:close/>
              </a:path>
            </a:pathLst>
          </a:custGeom>
          <a:blipFill>
            <a:blip r:embed="rId2">
              <a:alphaModFix amt="7999"/>
              <a:extLst>
                <a:ext uri="{96DAC541-7B7A-43D3-8B79-37D633B846F1}">
                  <asvg:svgBlip xmlns:asvg="http://schemas.microsoft.com/office/drawing/2016/SVG/main" r:embed="rId3"/>
                </a:ext>
              </a:extLst>
            </a:blip>
            <a:stretch>
              <a:fillRect r="-61881"/>
            </a:stretch>
          </a:blipFill>
        </p:spPr>
      </p:sp>
      <p:grpSp>
        <p:nvGrpSpPr>
          <p:cNvPr id="6" name="Group 6"/>
          <p:cNvGrpSpPr/>
          <p:nvPr/>
        </p:nvGrpSpPr>
        <p:grpSpPr>
          <a:xfrm rot="-4483572">
            <a:off x="13587807" y="2629084"/>
            <a:ext cx="9271532" cy="3826079"/>
            <a:chOff x="0" y="0"/>
            <a:chExt cx="2441885" cy="1007692"/>
          </a:xfrm>
        </p:grpSpPr>
        <p:sp>
          <p:nvSpPr>
            <p:cNvPr id="7" name="Freeform 7"/>
            <p:cNvSpPr/>
            <p:nvPr/>
          </p:nvSpPr>
          <p:spPr>
            <a:xfrm>
              <a:off x="0" y="0"/>
              <a:ext cx="2441885" cy="1007691"/>
            </a:xfrm>
            <a:custGeom>
              <a:avLst/>
              <a:gdLst/>
              <a:ahLst/>
              <a:cxnLst/>
              <a:rect l="l" t="t" r="r" b="b"/>
              <a:pathLst>
                <a:path w="2441885" h="1007691">
                  <a:moveTo>
                    <a:pt x="0" y="0"/>
                  </a:moveTo>
                  <a:lnTo>
                    <a:pt x="2441885" y="0"/>
                  </a:lnTo>
                  <a:lnTo>
                    <a:pt x="2441885" y="1007691"/>
                  </a:lnTo>
                  <a:lnTo>
                    <a:pt x="0" y="1007691"/>
                  </a:lnTo>
                  <a:close/>
                </a:path>
              </a:pathLst>
            </a:custGeom>
            <a:solidFill>
              <a:srgbClr val="606D98"/>
            </a:solidFill>
          </p:spPr>
        </p:sp>
        <p:sp>
          <p:nvSpPr>
            <p:cNvPr id="8" name="TextBox 8"/>
            <p:cNvSpPr txBox="1"/>
            <p:nvPr/>
          </p:nvSpPr>
          <p:spPr>
            <a:xfrm>
              <a:off x="0" y="-38100"/>
              <a:ext cx="2441885" cy="1045792"/>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4648650">
            <a:off x="11970985" y="-2053884"/>
            <a:ext cx="4632681" cy="5258396"/>
          </a:xfrm>
          <a:custGeom>
            <a:avLst/>
            <a:gdLst/>
            <a:ahLst/>
            <a:cxnLst/>
            <a:rect l="l" t="t" r="r" b="b"/>
            <a:pathLst>
              <a:path w="4632681" h="5258396">
                <a:moveTo>
                  <a:pt x="0" y="0"/>
                </a:moveTo>
                <a:lnTo>
                  <a:pt x="4632680" y="0"/>
                </a:lnTo>
                <a:lnTo>
                  <a:pt x="4632680" y="5258397"/>
                </a:lnTo>
                <a:lnTo>
                  <a:pt x="0" y="5258397"/>
                </a:lnTo>
                <a:lnTo>
                  <a:pt x="0" y="0"/>
                </a:lnTo>
                <a:close/>
              </a:path>
            </a:pathLst>
          </a:custGeom>
          <a:blipFill>
            <a:blip r:embed="rId4">
              <a:alphaModFix amt="48000"/>
              <a:extLst>
                <a:ext uri="{96DAC541-7B7A-43D3-8B79-37D633B846F1}">
                  <asvg:svgBlip xmlns:asvg="http://schemas.microsoft.com/office/drawing/2016/SVG/main" r:embed="rId5"/>
                </a:ext>
              </a:extLst>
            </a:blip>
            <a:stretch>
              <a:fillRect r="-43679"/>
            </a:stretch>
          </a:blipFill>
        </p:spPr>
      </p:sp>
      <p:sp>
        <p:nvSpPr>
          <p:cNvPr id="10" name="TextBox 10"/>
          <p:cNvSpPr txBox="1"/>
          <p:nvPr/>
        </p:nvSpPr>
        <p:spPr>
          <a:xfrm>
            <a:off x="1682959" y="4370674"/>
            <a:ext cx="13473940" cy="2724404"/>
          </a:xfrm>
          <a:prstGeom prst="rect">
            <a:avLst/>
          </a:prstGeom>
        </p:spPr>
        <p:txBody>
          <a:bodyPr lIns="0" tIns="0" rIns="0" bIns="0" rtlCol="0" anchor="t">
            <a:spAutoFit/>
          </a:bodyPr>
          <a:lstStyle/>
          <a:p>
            <a:pPr marL="669291" lvl="1" indent="-334646" algn="just">
              <a:lnSpc>
                <a:spcPts val="5518"/>
              </a:lnSpc>
              <a:buFont typeface="Arial"/>
              <a:buChar char="•"/>
            </a:pPr>
            <a:r>
              <a:rPr lang="en-US" sz="3100" spc="15">
                <a:solidFill>
                  <a:srgbClr val="000000"/>
                </a:solidFill>
                <a:latin typeface="Inter"/>
                <a:ea typeface="Inter"/>
                <a:cs typeface="Inter"/>
                <a:sym typeface="Inter"/>
              </a:rPr>
              <a:t>The MAGIQ method effectively ranked cloud services in a user-centric way.</a:t>
            </a:r>
          </a:p>
          <a:p>
            <a:pPr marL="669291" lvl="1" indent="-334646" algn="just">
              <a:lnSpc>
                <a:spcPts val="5518"/>
              </a:lnSpc>
              <a:buFont typeface="Arial"/>
              <a:buChar char="•"/>
            </a:pPr>
            <a:r>
              <a:rPr lang="en-US" sz="3100" spc="15">
                <a:solidFill>
                  <a:srgbClr val="000000"/>
                </a:solidFill>
                <a:latin typeface="Inter"/>
                <a:ea typeface="Inter"/>
                <a:cs typeface="Inter"/>
                <a:sym typeface="Inter"/>
              </a:rPr>
              <a:t>No single cloud service was best for everyone—ranking depends on what users value most.</a:t>
            </a:r>
          </a:p>
        </p:txBody>
      </p:sp>
      <p:sp>
        <p:nvSpPr>
          <p:cNvPr id="11" name="Freeform 11"/>
          <p:cNvSpPr/>
          <p:nvPr/>
        </p:nvSpPr>
        <p:spPr>
          <a:xfrm>
            <a:off x="1028700" y="3378781"/>
            <a:ext cx="654259" cy="828175"/>
          </a:xfrm>
          <a:custGeom>
            <a:avLst/>
            <a:gdLst/>
            <a:ahLst/>
            <a:cxnLst/>
            <a:rect l="l" t="t" r="r" b="b"/>
            <a:pathLst>
              <a:path w="654259" h="828175">
                <a:moveTo>
                  <a:pt x="0" y="0"/>
                </a:moveTo>
                <a:lnTo>
                  <a:pt x="654259" y="0"/>
                </a:lnTo>
                <a:lnTo>
                  <a:pt x="654259" y="828176"/>
                </a:lnTo>
                <a:lnTo>
                  <a:pt x="0" y="8281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TextBox 12"/>
          <p:cNvSpPr txBox="1"/>
          <p:nvPr/>
        </p:nvSpPr>
        <p:spPr>
          <a:xfrm>
            <a:off x="1895724" y="3320896"/>
            <a:ext cx="9322713" cy="795020"/>
          </a:xfrm>
          <a:prstGeom prst="rect">
            <a:avLst/>
          </a:prstGeom>
        </p:spPr>
        <p:txBody>
          <a:bodyPr lIns="0" tIns="0" rIns="0" bIns="0" rtlCol="0" anchor="t">
            <a:spAutoFit/>
          </a:bodyPr>
          <a:lstStyle/>
          <a:p>
            <a:pPr algn="l">
              <a:lnSpc>
                <a:spcPts val="6580"/>
              </a:lnSpc>
            </a:pPr>
            <a:r>
              <a:rPr lang="en-US" sz="4700" spc="23">
                <a:solidFill>
                  <a:srgbClr val="47557E"/>
                </a:solidFill>
                <a:latin typeface="Inter"/>
                <a:ea typeface="Inter"/>
                <a:cs typeface="Inter"/>
                <a:sym typeface="Inter"/>
              </a:rPr>
              <a:t>Key Findings</a:t>
            </a:r>
          </a:p>
        </p:txBody>
      </p:sp>
      <p:sp>
        <p:nvSpPr>
          <p:cNvPr id="13" name="AutoShape 13"/>
          <p:cNvSpPr/>
          <p:nvPr/>
        </p:nvSpPr>
        <p:spPr>
          <a:xfrm rot="-4499999">
            <a:off x="12637922" y="9427966"/>
            <a:ext cx="4500396" cy="0"/>
          </a:xfrm>
          <a:prstGeom prst="line">
            <a:avLst/>
          </a:prstGeom>
          <a:ln w="38100" cap="flat">
            <a:solidFill>
              <a:srgbClr val="FBFBFC"/>
            </a:solidFill>
            <a:prstDash val="solid"/>
            <a:headEnd type="none" w="sm" len="sm"/>
            <a:tailEnd type="none" w="sm" len="sm"/>
          </a:ln>
        </p:spPr>
      </p:sp>
      <p:sp>
        <p:nvSpPr>
          <p:cNvPr id="14" name="Freeform 14"/>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8"/>
            <a:stretch>
              <a:fillRect/>
            </a:stretch>
          </a:blipFill>
        </p:spPr>
      </p:sp>
      <p:sp>
        <p:nvSpPr>
          <p:cNvPr id="15" name="TextBox 15"/>
          <p:cNvSpPr txBox="1"/>
          <p:nvPr/>
        </p:nvSpPr>
        <p:spPr>
          <a:xfrm>
            <a:off x="704980" y="8740345"/>
            <a:ext cx="5994054" cy="690607"/>
          </a:xfrm>
          <a:prstGeom prst="rect">
            <a:avLst/>
          </a:prstGeom>
        </p:spPr>
        <p:txBody>
          <a:bodyPr lIns="0" tIns="0" rIns="0" bIns="0" rtlCol="0" anchor="t">
            <a:spAutoFit/>
          </a:bodyPr>
          <a:lstStyle/>
          <a:p>
            <a:pPr algn="l">
              <a:lnSpc>
                <a:spcPts val="2743"/>
              </a:lnSpc>
            </a:pPr>
            <a:r>
              <a:rPr lang="en-US" sz="1959" spc="9">
                <a:solidFill>
                  <a:srgbClr val="192445"/>
                </a:solidFill>
                <a:latin typeface="Inter"/>
                <a:ea typeface="Inter"/>
                <a:cs typeface="Inter"/>
                <a:sym typeface="Inter"/>
              </a:rPr>
              <a:t>Department of Computer Science &amp; Engineering, Jagannath University</a:t>
            </a:r>
          </a:p>
        </p:txBody>
      </p:sp>
      <p:sp>
        <p:nvSpPr>
          <p:cNvPr id="16" name="TextBox 16"/>
          <p:cNvSpPr txBox="1"/>
          <p:nvPr/>
        </p:nvSpPr>
        <p:spPr>
          <a:xfrm>
            <a:off x="1025282" y="1314488"/>
            <a:ext cx="11672940" cy="809867"/>
          </a:xfrm>
          <a:prstGeom prst="rect">
            <a:avLst/>
          </a:prstGeom>
        </p:spPr>
        <p:txBody>
          <a:bodyPr lIns="0" tIns="0" rIns="0" bIns="0" rtlCol="0" anchor="t">
            <a:spAutoFit/>
          </a:bodyPr>
          <a:lstStyle/>
          <a:p>
            <a:pPr algn="l">
              <a:lnSpc>
                <a:spcPts val="6022"/>
              </a:lnSpc>
            </a:pPr>
            <a:r>
              <a:rPr lang="en-US" sz="6145" b="1" spc="30">
                <a:solidFill>
                  <a:srgbClr val="222E53"/>
                </a:solidFill>
                <a:latin typeface="Inter Bold"/>
                <a:ea typeface="Inter Bold"/>
                <a:cs typeface="Inter Bold"/>
                <a:sym typeface="Inter Bold"/>
              </a:rPr>
              <a:t>Result Analysis</a:t>
            </a:r>
          </a:p>
        </p:txBody>
      </p:sp>
      <p:sp>
        <p:nvSpPr>
          <p:cNvPr id="17" name="TextBox 17"/>
          <p:cNvSpPr txBox="1"/>
          <p:nvPr/>
        </p:nvSpPr>
        <p:spPr>
          <a:xfrm>
            <a:off x="15831309" y="9519686"/>
            <a:ext cx="365641" cy="389255"/>
          </a:xfrm>
          <a:prstGeom prst="rect">
            <a:avLst/>
          </a:prstGeom>
        </p:spPr>
        <p:txBody>
          <a:bodyPr lIns="0" tIns="0" rIns="0" bIns="0" rtlCol="0" anchor="t">
            <a:spAutoFit/>
          </a:bodyPr>
          <a:lstStyle/>
          <a:p>
            <a:pPr algn="ctr">
              <a:lnSpc>
                <a:spcPts val="3219"/>
              </a:lnSpc>
              <a:spcBef>
                <a:spcPct val="0"/>
              </a:spcBef>
            </a:pPr>
            <a:r>
              <a:rPr lang="en-US" sz="2299" spc="11">
                <a:solidFill>
                  <a:srgbClr val="FFFFFF"/>
                </a:solidFill>
                <a:latin typeface="Inter"/>
                <a:ea typeface="Inter"/>
                <a:cs typeface="Inter"/>
                <a:sym typeface="Inter"/>
              </a:rPr>
              <a:t>23</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grpSp>
        <p:nvGrpSpPr>
          <p:cNvPr id="2" name="Group 2"/>
          <p:cNvGrpSpPr/>
          <p:nvPr/>
        </p:nvGrpSpPr>
        <p:grpSpPr>
          <a:xfrm>
            <a:off x="-592764" y="8516663"/>
            <a:ext cx="19665504" cy="3108808"/>
            <a:chOff x="0" y="0"/>
            <a:chExt cx="5179392" cy="818781"/>
          </a:xfrm>
        </p:grpSpPr>
        <p:sp>
          <p:nvSpPr>
            <p:cNvPr id="3" name="Freeform 3"/>
            <p:cNvSpPr/>
            <p:nvPr/>
          </p:nvSpPr>
          <p:spPr>
            <a:xfrm>
              <a:off x="0" y="0"/>
              <a:ext cx="5179392" cy="818781"/>
            </a:xfrm>
            <a:custGeom>
              <a:avLst/>
              <a:gdLst/>
              <a:ahLst/>
              <a:cxnLst/>
              <a:rect l="l" t="t" r="r" b="b"/>
              <a:pathLst>
                <a:path w="5179392" h="818781">
                  <a:moveTo>
                    <a:pt x="0" y="0"/>
                  </a:moveTo>
                  <a:lnTo>
                    <a:pt x="5179392" y="0"/>
                  </a:lnTo>
                  <a:lnTo>
                    <a:pt x="5179392" y="818781"/>
                  </a:lnTo>
                  <a:lnTo>
                    <a:pt x="0" y="818781"/>
                  </a:lnTo>
                  <a:close/>
                </a:path>
              </a:pathLst>
            </a:custGeom>
            <a:solidFill>
              <a:srgbClr val="C19EB9"/>
            </a:solidFill>
          </p:spPr>
        </p:sp>
        <p:sp>
          <p:nvSpPr>
            <p:cNvPr id="4" name="TextBox 4"/>
            <p:cNvSpPr txBox="1"/>
            <p:nvPr/>
          </p:nvSpPr>
          <p:spPr>
            <a:xfrm>
              <a:off x="0" y="-38100"/>
              <a:ext cx="5179392" cy="856881"/>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10800000" flipH="1" flipV="1">
            <a:off x="-127394" y="2124356"/>
            <a:ext cx="6989146" cy="11017126"/>
          </a:xfrm>
          <a:custGeom>
            <a:avLst/>
            <a:gdLst/>
            <a:ahLst/>
            <a:cxnLst/>
            <a:rect l="l" t="t" r="r" b="b"/>
            <a:pathLst>
              <a:path w="6989146" h="11017126">
                <a:moveTo>
                  <a:pt x="6989147" y="11017125"/>
                </a:moveTo>
                <a:lnTo>
                  <a:pt x="0" y="11017125"/>
                </a:lnTo>
                <a:lnTo>
                  <a:pt x="0" y="0"/>
                </a:lnTo>
                <a:lnTo>
                  <a:pt x="6989147" y="0"/>
                </a:lnTo>
                <a:lnTo>
                  <a:pt x="6989147" y="11017125"/>
                </a:lnTo>
                <a:close/>
              </a:path>
            </a:pathLst>
          </a:custGeom>
          <a:blipFill>
            <a:blip r:embed="rId2">
              <a:alphaModFix amt="7999"/>
              <a:extLst>
                <a:ext uri="{96DAC541-7B7A-43D3-8B79-37D633B846F1}">
                  <asvg:svgBlip xmlns:asvg="http://schemas.microsoft.com/office/drawing/2016/SVG/main" r:embed="rId3"/>
                </a:ext>
              </a:extLst>
            </a:blip>
            <a:stretch>
              <a:fillRect r="-61881"/>
            </a:stretch>
          </a:blipFill>
        </p:spPr>
      </p:sp>
      <p:grpSp>
        <p:nvGrpSpPr>
          <p:cNvPr id="6" name="Group 6"/>
          <p:cNvGrpSpPr/>
          <p:nvPr/>
        </p:nvGrpSpPr>
        <p:grpSpPr>
          <a:xfrm rot="-4483572">
            <a:off x="13587807" y="2629084"/>
            <a:ext cx="9271532" cy="3826079"/>
            <a:chOff x="0" y="0"/>
            <a:chExt cx="2441885" cy="1007692"/>
          </a:xfrm>
        </p:grpSpPr>
        <p:sp>
          <p:nvSpPr>
            <p:cNvPr id="7" name="Freeform 7"/>
            <p:cNvSpPr/>
            <p:nvPr/>
          </p:nvSpPr>
          <p:spPr>
            <a:xfrm>
              <a:off x="0" y="0"/>
              <a:ext cx="2441885" cy="1007691"/>
            </a:xfrm>
            <a:custGeom>
              <a:avLst/>
              <a:gdLst/>
              <a:ahLst/>
              <a:cxnLst/>
              <a:rect l="l" t="t" r="r" b="b"/>
              <a:pathLst>
                <a:path w="2441885" h="1007691">
                  <a:moveTo>
                    <a:pt x="0" y="0"/>
                  </a:moveTo>
                  <a:lnTo>
                    <a:pt x="2441885" y="0"/>
                  </a:lnTo>
                  <a:lnTo>
                    <a:pt x="2441885" y="1007691"/>
                  </a:lnTo>
                  <a:lnTo>
                    <a:pt x="0" y="1007691"/>
                  </a:lnTo>
                  <a:close/>
                </a:path>
              </a:pathLst>
            </a:custGeom>
            <a:solidFill>
              <a:srgbClr val="606D98"/>
            </a:solidFill>
          </p:spPr>
        </p:sp>
        <p:sp>
          <p:nvSpPr>
            <p:cNvPr id="8" name="TextBox 8"/>
            <p:cNvSpPr txBox="1"/>
            <p:nvPr/>
          </p:nvSpPr>
          <p:spPr>
            <a:xfrm>
              <a:off x="0" y="-38100"/>
              <a:ext cx="2441885" cy="1045792"/>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4648650">
            <a:off x="11970985" y="-2053884"/>
            <a:ext cx="4632681" cy="5258396"/>
          </a:xfrm>
          <a:custGeom>
            <a:avLst/>
            <a:gdLst/>
            <a:ahLst/>
            <a:cxnLst/>
            <a:rect l="l" t="t" r="r" b="b"/>
            <a:pathLst>
              <a:path w="4632681" h="5258396">
                <a:moveTo>
                  <a:pt x="0" y="0"/>
                </a:moveTo>
                <a:lnTo>
                  <a:pt x="4632680" y="0"/>
                </a:lnTo>
                <a:lnTo>
                  <a:pt x="4632680" y="5258397"/>
                </a:lnTo>
                <a:lnTo>
                  <a:pt x="0" y="5258397"/>
                </a:lnTo>
                <a:lnTo>
                  <a:pt x="0" y="0"/>
                </a:lnTo>
                <a:close/>
              </a:path>
            </a:pathLst>
          </a:custGeom>
          <a:blipFill>
            <a:blip r:embed="rId4">
              <a:alphaModFix amt="48000"/>
              <a:extLst>
                <a:ext uri="{96DAC541-7B7A-43D3-8B79-37D633B846F1}">
                  <asvg:svgBlip xmlns:asvg="http://schemas.microsoft.com/office/drawing/2016/SVG/main" r:embed="rId5"/>
                </a:ext>
              </a:extLst>
            </a:blip>
            <a:stretch>
              <a:fillRect r="-43679"/>
            </a:stretch>
          </a:blipFill>
        </p:spPr>
      </p:sp>
      <p:sp>
        <p:nvSpPr>
          <p:cNvPr id="10" name="TextBox 10"/>
          <p:cNvSpPr txBox="1"/>
          <p:nvPr/>
        </p:nvSpPr>
        <p:spPr>
          <a:xfrm>
            <a:off x="1682959" y="4370674"/>
            <a:ext cx="11672940" cy="2029079"/>
          </a:xfrm>
          <a:prstGeom prst="rect">
            <a:avLst/>
          </a:prstGeom>
        </p:spPr>
        <p:txBody>
          <a:bodyPr lIns="0" tIns="0" rIns="0" bIns="0" rtlCol="0" anchor="t">
            <a:spAutoFit/>
          </a:bodyPr>
          <a:lstStyle/>
          <a:p>
            <a:pPr marL="669291" lvl="1" indent="-334646" algn="just">
              <a:lnSpc>
                <a:spcPts val="5518"/>
              </a:lnSpc>
              <a:buFont typeface="Arial"/>
              <a:buChar char="•"/>
            </a:pPr>
            <a:r>
              <a:rPr lang="en-US" sz="3100" spc="15">
                <a:solidFill>
                  <a:srgbClr val="000000"/>
                </a:solidFill>
                <a:latin typeface="Inter"/>
                <a:ea typeface="Inter"/>
                <a:cs typeface="Inter"/>
                <a:sym typeface="Inter"/>
              </a:rPr>
              <a:t>Other methods are rigid and complex.</a:t>
            </a:r>
          </a:p>
          <a:p>
            <a:pPr marL="669291" lvl="1" indent="-334646" algn="just">
              <a:lnSpc>
                <a:spcPts val="5518"/>
              </a:lnSpc>
              <a:buFont typeface="Arial"/>
              <a:buChar char="•"/>
            </a:pPr>
            <a:r>
              <a:rPr lang="en-US" sz="3100" spc="15">
                <a:solidFill>
                  <a:srgbClr val="000000"/>
                </a:solidFill>
                <a:latin typeface="Inter"/>
                <a:ea typeface="Inter"/>
                <a:cs typeface="Inter"/>
                <a:sym typeface="Inter"/>
              </a:rPr>
              <a:t>UCSMI + MAGIQ is flexible &amp; user-friendly.</a:t>
            </a:r>
          </a:p>
          <a:p>
            <a:pPr marL="669291" lvl="1" indent="-334646" algn="just">
              <a:lnSpc>
                <a:spcPts val="5518"/>
              </a:lnSpc>
              <a:buFont typeface="Arial"/>
              <a:buChar char="•"/>
            </a:pPr>
            <a:r>
              <a:rPr lang="en-US" sz="3100" spc="15">
                <a:solidFill>
                  <a:srgbClr val="000000"/>
                </a:solidFill>
                <a:latin typeface="Inter"/>
                <a:ea typeface="Inter"/>
                <a:cs typeface="Inter"/>
                <a:sym typeface="Inter"/>
              </a:rPr>
              <a:t>Works for all types of cloud services.</a:t>
            </a:r>
          </a:p>
        </p:txBody>
      </p:sp>
      <p:sp>
        <p:nvSpPr>
          <p:cNvPr id="11" name="Freeform 11"/>
          <p:cNvSpPr/>
          <p:nvPr/>
        </p:nvSpPr>
        <p:spPr>
          <a:xfrm>
            <a:off x="1028700" y="3378781"/>
            <a:ext cx="654259" cy="828175"/>
          </a:xfrm>
          <a:custGeom>
            <a:avLst/>
            <a:gdLst/>
            <a:ahLst/>
            <a:cxnLst/>
            <a:rect l="l" t="t" r="r" b="b"/>
            <a:pathLst>
              <a:path w="654259" h="828175">
                <a:moveTo>
                  <a:pt x="0" y="0"/>
                </a:moveTo>
                <a:lnTo>
                  <a:pt x="654259" y="0"/>
                </a:lnTo>
                <a:lnTo>
                  <a:pt x="654259" y="828176"/>
                </a:lnTo>
                <a:lnTo>
                  <a:pt x="0" y="8281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TextBox 12"/>
          <p:cNvSpPr txBox="1"/>
          <p:nvPr/>
        </p:nvSpPr>
        <p:spPr>
          <a:xfrm>
            <a:off x="1895724" y="3320896"/>
            <a:ext cx="9322713" cy="795020"/>
          </a:xfrm>
          <a:prstGeom prst="rect">
            <a:avLst/>
          </a:prstGeom>
        </p:spPr>
        <p:txBody>
          <a:bodyPr lIns="0" tIns="0" rIns="0" bIns="0" rtlCol="0" anchor="t">
            <a:spAutoFit/>
          </a:bodyPr>
          <a:lstStyle/>
          <a:p>
            <a:pPr algn="l">
              <a:lnSpc>
                <a:spcPts val="6580"/>
              </a:lnSpc>
            </a:pPr>
            <a:r>
              <a:rPr lang="en-US" sz="4700" spc="23">
                <a:solidFill>
                  <a:srgbClr val="47557E"/>
                </a:solidFill>
                <a:latin typeface="Inter"/>
                <a:ea typeface="Inter"/>
                <a:cs typeface="Inter"/>
                <a:sym typeface="Inter"/>
              </a:rPr>
              <a:t>Why UCSMI + MAGIQ is Better</a:t>
            </a:r>
          </a:p>
        </p:txBody>
      </p:sp>
      <p:sp>
        <p:nvSpPr>
          <p:cNvPr id="13" name="AutoShape 13"/>
          <p:cNvSpPr/>
          <p:nvPr/>
        </p:nvSpPr>
        <p:spPr>
          <a:xfrm rot="-4499999">
            <a:off x="12637922" y="9427966"/>
            <a:ext cx="4500396" cy="0"/>
          </a:xfrm>
          <a:prstGeom prst="line">
            <a:avLst/>
          </a:prstGeom>
          <a:ln w="38100" cap="flat">
            <a:solidFill>
              <a:srgbClr val="FBFBFC"/>
            </a:solidFill>
            <a:prstDash val="solid"/>
            <a:headEnd type="none" w="sm" len="sm"/>
            <a:tailEnd type="none" w="sm" len="sm"/>
          </a:ln>
        </p:spPr>
      </p:sp>
      <p:sp>
        <p:nvSpPr>
          <p:cNvPr id="14" name="Freeform 14"/>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8"/>
            <a:stretch>
              <a:fillRect/>
            </a:stretch>
          </a:blipFill>
        </p:spPr>
      </p:sp>
      <p:sp>
        <p:nvSpPr>
          <p:cNvPr id="15" name="TextBox 15"/>
          <p:cNvSpPr txBox="1"/>
          <p:nvPr/>
        </p:nvSpPr>
        <p:spPr>
          <a:xfrm>
            <a:off x="704980" y="8740345"/>
            <a:ext cx="5994054" cy="690607"/>
          </a:xfrm>
          <a:prstGeom prst="rect">
            <a:avLst/>
          </a:prstGeom>
        </p:spPr>
        <p:txBody>
          <a:bodyPr lIns="0" tIns="0" rIns="0" bIns="0" rtlCol="0" anchor="t">
            <a:spAutoFit/>
          </a:bodyPr>
          <a:lstStyle/>
          <a:p>
            <a:pPr algn="l">
              <a:lnSpc>
                <a:spcPts val="2743"/>
              </a:lnSpc>
            </a:pPr>
            <a:r>
              <a:rPr lang="en-US" sz="1959" spc="9">
                <a:solidFill>
                  <a:srgbClr val="192445"/>
                </a:solidFill>
                <a:latin typeface="Inter"/>
                <a:ea typeface="Inter"/>
                <a:cs typeface="Inter"/>
                <a:sym typeface="Inter"/>
              </a:rPr>
              <a:t>Department of Computer Science &amp; Engineering, Jagannath University</a:t>
            </a:r>
          </a:p>
        </p:txBody>
      </p:sp>
      <p:sp>
        <p:nvSpPr>
          <p:cNvPr id="16" name="TextBox 16"/>
          <p:cNvSpPr txBox="1"/>
          <p:nvPr/>
        </p:nvSpPr>
        <p:spPr>
          <a:xfrm>
            <a:off x="1025282" y="1314488"/>
            <a:ext cx="11672940" cy="809867"/>
          </a:xfrm>
          <a:prstGeom prst="rect">
            <a:avLst/>
          </a:prstGeom>
        </p:spPr>
        <p:txBody>
          <a:bodyPr lIns="0" tIns="0" rIns="0" bIns="0" rtlCol="0" anchor="t">
            <a:spAutoFit/>
          </a:bodyPr>
          <a:lstStyle/>
          <a:p>
            <a:pPr algn="l">
              <a:lnSpc>
                <a:spcPts val="6022"/>
              </a:lnSpc>
            </a:pPr>
            <a:r>
              <a:rPr lang="en-US" sz="6145" b="1" spc="30">
                <a:solidFill>
                  <a:srgbClr val="222E53"/>
                </a:solidFill>
                <a:latin typeface="Inter Bold"/>
                <a:ea typeface="Inter Bold"/>
                <a:cs typeface="Inter Bold"/>
                <a:sym typeface="Inter Bold"/>
              </a:rPr>
              <a:t>Result Analysis</a:t>
            </a:r>
          </a:p>
        </p:txBody>
      </p:sp>
      <p:sp>
        <p:nvSpPr>
          <p:cNvPr id="17" name="TextBox 17"/>
          <p:cNvSpPr txBox="1"/>
          <p:nvPr/>
        </p:nvSpPr>
        <p:spPr>
          <a:xfrm>
            <a:off x="15830535" y="9519686"/>
            <a:ext cx="367189" cy="389255"/>
          </a:xfrm>
          <a:prstGeom prst="rect">
            <a:avLst/>
          </a:prstGeom>
        </p:spPr>
        <p:txBody>
          <a:bodyPr lIns="0" tIns="0" rIns="0" bIns="0" rtlCol="0" anchor="t">
            <a:spAutoFit/>
          </a:bodyPr>
          <a:lstStyle/>
          <a:p>
            <a:pPr algn="ctr">
              <a:lnSpc>
                <a:spcPts val="3219"/>
              </a:lnSpc>
              <a:spcBef>
                <a:spcPct val="0"/>
              </a:spcBef>
            </a:pPr>
            <a:r>
              <a:rPr lang="en-US" sz="2299" spc="11">
                <a:solidFill>
                  <a:srgbClr val="FFFFFF"/>
                </a:solidFill>
                <a:latin typeface="Inter"/>
                <a:ea typeface="Inter"/>
                <a:cs typeface="Inter"/>
                <a:sym typeface="Inter"/>
              </a:rPr>
              <a:t>24</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grpSp>
        <p:nvGrpSpPr>
          <p:cNvPr id="2" name="Group 2"/>
          <p:cNvGrpSpPr/>
          <p:nvPr/>
        </p:nvGrpSpPr>
        <p:grpSpPr>
          <a:xfrm>
            <a:off x="-688752" y="8511732"/>
            <a:ext cx="19665504" cy="3108808"/>
            <a:chOff x="0" y="0"/>
            <a:chExt cx="5179392" cy="818781"/>
          </a:xfrm>
        </p:grpSpPr>
        <p:sp>
          <p:nvSpPr>
            <p:cNvPr id="3" name="Freeform 3"/>
            <p:cNvSpPr/>
            <p:nvPr/>
          </p:nvSpPr>
          <p:spPr>
            <a:xfrm>
              <a:off x="0" y="0"/>
              <a:ext cx="5179392" cy="818781"/>
            </a:xfrm>
            <a:custGeom>
              <a:avLst/>
              <a:gdLst/>
              <a:ahLst/>
              <a:cxnLst/>
              <a:rect l="l" t="t" r="r" b="b"/>
              <a:pathLst>
                <a:path w="5179392" h="818781">
                  <a:moveTo>
                    <a:pt x="0" y="0"/>
                  </a:moveTo>
                  <a:lnTo>
                    <a:pt x="5179392" y="0"/>
                  </a:lnTo>
                  <a:lnTo>
                    <a:pt x="5179392" y="818781"/>
                  </a:lnTo>
                  <a:lnTo>
                    <a:pt x="0" y="818781"/>
                  </a:lnTo>
                  <a:close/>
                </a:path>
              </a:pathLst>
            </a:custGeom>
            <a:solidFill>
              <a:srgbClr val="35436C"/>
            </a:solidFill>
          </p:spPr>
        </p:sp>
        <p:sp>
          <p:nvSpPr>
            <p:cNvPr id="4" name="TextBox 4"/>
            <p:cNvSpPr txBox="1"/>
            <p:nvPr/>
          </p:nvSpPr>
          <p:spPr>
            <a:xfrm>
              <a:off x="0" y="-38100"/>
              <a:ext cx="5179392" cy="856881"/>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10800000" flipH="1" flipV="1">
            <a:off x="-127394" y="2124356"/>
            <a:ext cx="6989146" cy="11017126"/>
          </a:xfrm>
          <a:custGeom>
            <a:avLst/>
            <a:gdLst/>
            <a:ahLst/>
            <a:cxnLst/>
            <a:rect l="l" t="t" r="r" b="b"/>
            <a:pathLst>
              <a:path w="6989146" h="11017126">
                <a:moveTo>
                  <a:pt x="6989147" y="11017125"/>
                </a:moveTo>
                <a:lnTo>
                  <a:pt x="0" y="11017125"/>
                </a:lnTo>
                <a:lnTo>
                  <a:pt x="0" y="0"/>
                </a:lnTo>
                <a:lnTo>
                  <a:pt x="6989147" y="0"/>
                </a:lnTo>
                <a:lnTo>
                  <a:pt x="6989147" y="11017125"/>
                </a:lnTo>
                <a:close/>
              </a:path>
            </a:pathLst>
          </a:custGeom>
          <a:blipFill>
            <a:blip r:embed="rId2">
              <a:alphaModFix amt="7999"/>
              <a:extLst>
                <a:ext uri="{96DAC541-7B7A-43D3-8B79-37D633B846F1}">
                  <asvg:svgBlip xmlns:asvg="http://schemas.microsoft.com/office/drawing/2016/SVG/main" r:embed="rId3"/>
                </a:ext>
              </a:extLst>
            </a:blip>
            <a:stretch>
              <a:fillRect r="-61881"/>
            </a:stretch>
          </a:blipFill>
        </p:spPr>
      </p:sp>
      <p:grpSp>
        <p:nvGrpSpPr>
          <p:cNvPr id="6" name="Group 6"/>
          <p:cNvGrpSpPr/>
          <p:nvPr/>
        </p:nvGrpSpPr>
        <p:grpSpPr>
          <a:xfrm rot="-4483572">
            <a:off x="13587807" y="2629084"/>
            <a:ext cx="9271532" cy="3826079"/>
            <a:chOff x="0" y="0"/>
            <a:chExt cx="2441885" cy="1007692"/>
          </a:xfrm>
        </p:grpSpPr>
        <p:sp>
          <p:nvSpPr>
            <p:cNvPr id="7" name="Freeform 7"/>
            <p:cNvSpPr/>
            <p:nvPr/>
          </p:nvSpPr>
          <p:spPr>
            <a:xfrm>
              <a:off x="0" y="0"/>
              <a:ext cx="2441885" cy="1007691"/>
            </a:xfrm>
            <a:custGeom>
              <a:avLst/>
              <a:gdLst/>
              <a:ahLst/>
              <a:cxnLst/>
              <a:rect l="l" t="t" r="r" b="b"/>
              <a:pathLst>
                <a:path w="2441885" h="1007691">
                  <a:moveTo>
                    <a:pt x="0" y="0"/>
                  </a:moveTo>
                  <a:lnTo>
                    <a:pt x="2441885" y="0"/>
                  </a:lnTo>
                  <a:lnTo>
                    <a:pt x="2441885" y="1007691"/>
                  </a:lnTo>
                  <a:lnTo>
                    <a:pt x="0" y="1007691"/>
                  </a:lnTo>
                  <a:close/>
                </a:path>
              </a:pathLst>
            </a:custGeom>
            <a:solidFill>
              <a:srgbClr val="D89CB1"/>
            </a:solidFill>
          </p:spPr>
        </p:sp>
        <p:sp>
          <p:nvSpPr>
            <p:cNvPr id="8" name="TextBox 8"/>
            <p:cNvSpPr txBox="1"/>
            <p:nvPr/>
          </p:nvSpPr>
          <p:spPr>
            <a:xfrm>
              <a:off x="0" y="-38100"/>
              <a:ext cx="2441885" cy="1045792"/>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025282" y="3235171"/>
            <a:ext cx="11672940" cy="3419729"/>
          </a:xfrm>
          <a:prstGeom prst="rect">
            <a:avLst/>
          </a:prstGeom>
        </p:spPr>
        <p:txBody>
          <a:bodyPr lIns="0" tIns="0" rIns="0" bIns="0" rtlCol="0" anchor="t">
            <a:spAutoFit/>
          </a:bodyPr>
          <a:lstStyle/>
          <a:p>
            <a:pPr marL="669291" lvl="1" indent="-334646" algn="just">
              <a:lnSpc>
                <a:spcPts val="5518"/>
              </a:lnSpc>
              <a:buFont typeface="Arial"/>
              <a:buChar char="•"/>
            </a:pPr>
            <a:r>
              <a:rPr lang="en-US" sz="3100" spc="15">
                <a:solidFill>
                  <a:srgbClr val="000000"/>
                </a:solidFill>
                <a:latin typeface="Inter"/>
                <a:ea typeface="Inter"/>
                <a:cs typeface="Inter"/>
                <a:sym typeface="Inter"/>
              </a:rPr>
              <a:t>The future includes using other evaluation and ranking methods that can exploit fuzzy as well as non-quantifiable performance information. </a:t>
            </a:r>
          </a:p>
          <a:p>
            <a:pPr marL="669291" lvl="1" indent="-334646" algn="just">
              <a:lnSpc>
                <a:spcPts val="5518"/>
              </a:lnSpc>
              <a:buFont typeface="Arial"/>
              <a:buChar char="•"/>
            </a:pPr>
            <a:r>
              <a:rPr lang="en-US" sz="3100" spc="15">
                <a:solidFill>
                  <a:srgbClr val="000000"/>
                </a:solidFill>
                <a:latin typeface="Inter"/>
                <a:ea typeface="Inter"/>
                <a:cs typeface="Inter"/>
                <a:sym typeface="Inter"/>
              </a:rPr>
              <a:t>Also separate models for functional and nonfunctional KPIs can be developed</a:t>
            </a:r>
          </a:p>
        </p:txBody>
      </p:sp>
      <p:sp>
        <p:nvSpPr>
          <p:cNvPr id="10" name="AutoShape 10"/>
          <p:cNvSpPr/>
          <p:nvPr/>
        </p:nvSpPr>
        <p:spPr>
          <a:xfrm rot="-4499999">
            <a:off x="12637922" y="9427966"/>
            <a:ext cx="4500396" cy="0"/>
          </a:xfrm>
          <a:prstGeom prst="line">
            <a:avLst/>
          </a:prstGeom>
          <a:ln w="38100" cap="flat">
            <a:solidFill>
              <a:srgbClr val="FFEDF3"/>
            </a:solidFill>
            <a:prstDash val="solid"/>
            <a:headEnd type="none" w="sm" len="sm"/>
            <a:tailEnd type="none" w="sm" len="sm"/>
          </a:ln>
        </p:spPr>
      </p:sp>
      <p:sp>
        <p:nvSpPr>
          <p:cNvPr id="11" name="Freeform 11"/>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4"/>
            <a:stretch>
              <a:fillRect/>
            </a:stretch>
          </a:blipFill>
        </p:spPr>
      </p:sp>
      <p:sp>
        <p:nvSpPr>
          <p:cNvPr id="12" name="TextBox 12"/>
          <p:cNvSpPr txBox="1"/>
          <p:nvPr/>
        </p:nvSpPr>
        <p:spPr>
          <a:xfrm>
            <a:off x="704980" y="8740345"/>
            <a:ext cx="5994054" cy="690607"/>
          </a:xfrm>
          <a:prstGeom prst="rect">
            <a:avLst/>
          </a:prstGeom>
        </p:spPr>
        <p:txBody>
          <a:bodyPr lIns="0" tIns="0" rIns="0" bIns="0" rtlCol="0" anchor="t">
            <a:spAutoFit/>
          </a:bodyPr>
          <a:lstStyle/>
          <a:p>
            <a:pPr algn="l">
              <a:lnSpc>
                <a:spcPts val="2743"/>
              </a:lnSpc>
            </a:pPr>
            <a:r>
              <a:rPr lang="en-US" sz="1959" spc="9">
                <a:solidFill>
                  <a:srgbClr val="FFEDF3"/>
                </a:solidFill>
                <a:latin typeface="Inter"/>
                <a:ea typeface="Inter"/>
                <a:cs typeface="Inter"/>
                <a:sym typeface="Inter"/>
              </a:rPr>
              <a:t>Department of Computer Science &amp; Engineering, Jagannath University</a:t>
            </a:r>
          </a:p>
        </p:txBody>
      </p:sp>
      <p:sp>
        <p:nvSpPr>
          <p:cNvPr id="13" name="TextBox 13"/>
          <p:cNvSpPr txBox="1"/>
          <p:nvPr/>
        </p:nvSpPr>
        <p:spPr>
          <a:xfrm>
            <a:off x="1025282" y="1314488"/>
            <a:ext cx="11672940" cy="809867"/>
          </a:xfrm>
          <a:prstGeom prst="rect">
            <a:avLst/>
          </a:prstGeom>
        </p:spPr>
        <p:txBody>
          <a:bodyPr lIns="0" tIns="0" rIns="0" bIns="0" rtlCol="0" anchor="t">
            <a:spAutoFit/>
          </a:bodyPr>
          <a:lstStyle/>
          <a:p>
            <a:pPr algn="l">
              <a:lnSpc>
                <a:spcPts val="6022"/>
              </a:lnSpc>
            </a:pPr>
            <a:r>
              <a:rPr lang="en-US" sz="6145" b="1" spc="30">
                <a:solidFill>
                  <a:srgbClr val="222E53"/>
                </a:solidFill>
                <a:latin typeface="Inter Bold"/>
                <a:ea typeface="Inter Bold"/>
                <a:cs typeface="Inter Bold"/>
                <a:sym typeface="Inter Bold"/>
              </a:rPr>
              <a:t>Future Works</a:t>
            </a:r>
          </a:p>
        </p:txBody>
      </p:sp>
      <p:sp>
        <p:nvSpPr>
          <p:cNvPr id="14" name="TextBox 14"/>
          <p:cNvSpPr txBox="1"/>
          <p:nvPr/>
        </p:nvSpPr>
        <p:spPr>
          <a:xfrm>
            <a:off x="15835477" y="9519686"/>
            <a:ext cx="357307" cy="389255"/>
          </a:xfrm>
          <a:prstGeom prst="rect">
            <a:avLst/>
          </a:prstGeom>
        </p:spPr>
        <p:txBody>
          <a:bodyPr lIns="0" tIns="0" rIns="0" bIns="0" rtlCol="0" anchor="t">
            <a:spAutoFit/>
          </a:bodyPr>
          <a:lstStyle/>
          <a:p>
            <a:pPr algn="ctr">
              <a:lnSpc>
                <a:spcPts val="3219"/>
              </a:lnSpc>
              <a:spcBef>
                <a:spcPct val="0"/>
              </a:spcBef>
            </a:pPr>
            <a:r>
              <a:rPr lang="en-US" sz="2299" spc="11">
                <a:solidFill>
                  <a:srgbClr val="FFFFFF"/>
                </a:solidFill>
                <a:latin typeface="Inter"/>
                <a:ea typeface="Inter"/>
                <a:cs typeface="Inter"/>
                <a:sym typeface="Inter"/>
              </a:rPr>
              <a:t>25</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grpSp>
        <p:nvGrpSpPr>
          <p:cNvPr id="2" name="Group 2"/>
          <p:cNvGrpSpPr/>
          <p:nvPr/>
        </p:nvGrpSpPr>
        <p:grpSpPr>
          <a:xfrm rot="-5134293">
            <a:off x="1109183" y="4122134"/>
            <a:ext cx="4412335" cy="12620541"/>
            <a:chOff x="0" y="0"/>
            <a:chExt cx="1162097" cy="3323928"/>
          </a:xfrm>
        </p:grpSpPr>
        <p:sp>
          <p:nvSpPr>
            <p:cNvPr id="3" name="Freeform 3"/>
            <p:cNvSpPr/>
            <p:nvPr/>
          </p:nvSpPr>
          <p:spPr>
            <a:xfrm>
              <a:off x="0" y="0"/>
              <a:ext cx="1162097" cy="3323929"/>
            </a:xfrm>
            <a:custGeom>
              <a:avLst/>
              <a:gdLst/>
              <a:ahLst/>
              <a:cxnLst/>
              <a:rect l="l" t="t" r="r" b="b"/>
              <a:pathLst>
                <a:path w="1162097" h="3323929">
                  <a:moveTo>
                    <a:pt x="0" y="0"/>
                  </a:moveTo>
                  <a:lnTo>
                    <a:pt x="1162097" y="0"/>
                  </a:lnTo>
                  <a:lnTo>
                    <a:pt x="1162097" y="3323929"/>
                  </a:lnTo>
                  <a:lnTo>
                    <a:pt x="0" y="3323929"/>
                  </a:lnTo>
                  <a:close/>
                </a:path>
              </a:pathLst>
            </a:custGeom>
            <a:solidFill>
              <a:srgbClr val="D3D3F2"/>
            </a:solidFill>
          </p:spPr>
        </p:sp>
        <p:sp>
          <p:nvSpPr>
            <p:cNvPr id="4" name="TextBox 4"/>
            <p:cNvSpPr txBox="1"/>
            <p:nvPr/>
          </p:nvSpPr>
          <p:spPr>
            <a:xfrm>
              <a:off x="0" y="-38100"/>
              <a:ext cx="1162097" cy="336202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710493">
            <a:off x="9378340" y="5262740"/>
            <a:ext cx="15424018" cy="7428191"/>
            <a:chOff x="0" y="0"/>
            <a:chExt cx="4062293" cy="1956396"/>
          </a:xfrm>
        </p:grpSpPr>
        <p:sp>
          <p:nvSpPr>
            <p:cNvPr id="6" name="Freeform 6"/>
            <p:cNvSpPr/>
            <p:nvPr/>
          </p:nvSpPr>
          <p:spPr>
            <a:xfrm>
              <a:off x="0" y="0"/>
              <a:ext cx="4062293" cy="1956396"/>
            </a:xfrm>
            <a:custGeom>
              <a:avLst/>
              <a:gdLst/>
              <a:ahLst/>
              <a:cxnLst/>
              <a:rect l="l" t="t" r="r" b="b"/>
              <a:pathLst>
                <a:path w="4062293" h="1956396">
                  <a:moveTo>
                    <a:pt x="0" y="0"/>
                  </a:moveTo>
                  <a:lnTo>
                    <a:pt x="4062293" y="0"/>
                  </a:lnTo>
                  <a:lnTo>
                    <a:pt x="4062293" y="1956396"/>
                  </a:lnTo>
                  <a:lnTo>
                    <a:pt x="0" y="1956396"/>
                  </a:lnTo>
                  <a:close/>
                </a:path>
              </a:pathLst>
            </a:custGeom>
            <a:solidFill>
              <a:srgbClr val="606D98"/>
            </a:solidFill>
          </p:spPr>
          <p:txBody>
            <a:bodyPr/>
            <a:lstStyle/>
            <a:p>
              <a:endParaRPr lang="en-US" dirty="0"/>
            </a:p>
          </p:txBody>
        </p:sp>
        <p:sp>
          <p:nvSpPr>
            <p:cNvPr id="7" name="TextBox 7"/>
            <p:cNvSpPr txBox="1"/>
            <p:nvPr/>
          </p:nvSpPr>
          <p:spPr>
            <a:xfrm>
              <a:off x="0" y="-38100"/>
              <a:ext cx="4062293" cy="1994496"/>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3417321" y="6443372"/>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1028700" y="1386117"/>
            <a:ext cx="6535341" cy="870204"/>
          </a:xfrm>
          <a:prstGeom prst="rect">
            <a:avLst/>
          </a:prstGeom>
        </p:spPr>
        <p:txBody>
          <a:bodyPr lIns="0" tIns="0" rIns="0" bIns="0" rtlCol="0" anchor="t">
            <a:spAutoFit/>
          </a:bodyPr>
          <a:lstStyle/>
          <a:p>
            <a:pPr algn="l">
              <a:lnSpc>
                <a:spcPts val="6467"/>
              </a:lnSpc>
            </a:pPr>
            <a:r>
              <a:rPr lang="en-US" sz="6599" b="1" spc="32">
                <a:solidFill>
                  <a:srgbClr val="222E53"/>
                </a:solidFill>
                <a:latin typeface="Inter Bold"/>
                <a:ea typeface="Inter Bold"/>
                <a:cs typeface="Inter Bold"/>
                <a:sym typeface="Inter Bold"/>
              </a:rPr>
              <a:t>Conclusion</a:t>
            </a:r>
          </a:p>
        </p:txBody>
      </p:sp>
      <p:sp>
        <p:nvSpPr>
          <p:cNvPr id="10" name="Freeform 10"/>
          <p:cNvSpPr/>
          <p:nvPr/>
        </p:nvSpPr>
        <p:spPr>
          <a:xfrm rot="-3004931" flipH="1" flipV="1">
            <a:off x="8003985" y="7578278"/>
            <a:ext cx="4646551" cy="7324448"/>
          </a:xfrm>
          <a:custGeom>
            <a:avLst/>
            <a:gdLst/>
            <a:ahLst/>
            <a:cxnLst/>
            <a:rect l="l" t="t" r="r" b="b"/>
            <a:pathLst>
              <a:path w="4646551" h="7324448">
                <a:moveTo>
                  <a:pt x="4646551" y="7324448"/>
                </a:moveTo>
                <a:lnTo>
                  <a:pt x="0" y="7324448"/>
                </a:lnTo>
                <a:lnTo>
                  <a:pt x="0" y="0"/>
                </a:lnTo>
                <a:lnTo>
                  <a:pt x="4646551" y="0"/>
                </a:lnTo>
                <a:lnTo>
                  <a:pt x="4646551" y="7324448"/>
                </a:lnTo>
                <a:close/>
              </a:path>
            </a:pathLst>
          </a:custGeom>
          <a:blipFill>
            <a:blip r:embed="rId4">
              <a:alphaModFix amt="93000"/>
              <a:extLst>
                <a:ext uri="{96DAC541-7B7A-43D3-8B79-37D633B846F1}">
                  <asvg:svgBlip xmlns:asvg="http://schemas.microsoft.com/office/drawing/2016/SVG/main" r:embed="rId5"/>
                </a:ext>
              </a:extLst>
            </a:blip>
            <a:stretch>
              <a:fillRect r="-61881"/>
            </a:stretch>
          </a:blipFill>
        </p:spPr>
      </p:sp>
      <p:sp>
        <p:nvSpPr>
          <p:cNvPr id="11" name="Freeform 11"/>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6"/>
            <a:stretch>
              <a:fillRect/>
            </a:stretch>
          </a:blipFill>
        </p:spPr>
      </p:sp>
      <p:sp>
        <p:nvSpPr>
          <p:cNvPr id="12" name="TextBox 12"/>
          <p:cNvSpPr txBox="1"/>
          <p:nvPr/>
        </p:nvSpPr>
        <p:spPr>
          <a:xfrm>
            <a:off x="704980" y="8740345"/>
            <a:ext cx="5994054" cy="690607"/>
          </a:xfrm>
          <a:prstGeom prst="rect">
            <a:avLst/>
          </a:prstGeom>
        </p:spPr>
        <p:txBody>
          <a:bodyPr lIns="0" tIns="0" rIns="0" bIns="0" rtlCol="0" anchor="t">
            <a:spAutoFit/>
          </a:bodyPr>
          <a:lstStyle/>
          <a:p>
            <a:pPr algn="l">
              <a:lnSpc>
                <a:spcPts val="2743"/>
              </a:lnSpc>
            </a:pPr>
            <a:r>
              <a:rPr lang="en-US" sz="1959" spc="9">
                <a:solidFill>
                  <a:srgbClr val="000000"/>
                </a:solidFill>
                <a:latin typeface="Inter"/>
                <a:ea typeface="Inter"/>
                <a:cs typeface="Inter"/>
                <a:sym typeface="Inter"/>
              </a:rPr>
              <a:t>Department of Computer Science &amp; Engineering, Jagannath University</a:t>
            </a:r>
          </a:p>
        </p:txBody>
      </p:sp>
      <p:sp>
        <p:nvSpPr>
          <p:cNvPr id="13" name="TextBox 13"/>
          <p:cNvSpPr txBox="1"/>
          <p:nvPr/>
        </p:nvSpPr>
        <p:spPr>
          <a:xfrm>
            <a:off x="1028700" y="2692834"/>
            <a:ext cx="12388621" cy="4415790"/>
          </a:xfrm>
          <a:prstGeom prst="rect">
            <a:avLst/>
          </a:prstGeom>
        </p:spPr>
        <p:txBody>
          <a:bodyPr lIns="0" tIns="0" rIns="0" bIns="0" rtlCol="0" anchor="t">
            <a:spAutoFit/>
          </a:bodyPr>
          <a:lstStyle/>
          <a:p>
            <a:pPr algn="just">
              <a:lnSpc>
                <a:spcPts val="5039"/>
              </a:lnSpc>
            </a:pPr>
            <a:r>
              <a:rPr lang="en-US" sz="2799" spc="8">
                <a:solidFill>
                  <a:srgbClr val="000000"/>
                </a:solidFill>
                <a:latin typeface="Inter"/>
                <a:ea typeface="Inter"/>
                <a:cs typeface="Inter"/>
                <a:sym typeface="Inter"/>
              </a:rPr>
              <a:t>Cloud services play an important role in modern computing, and choosing the right one can be challenging. This study introduced UCSMI and MAGIQ as effective methods for ranking cloud services based on user preferences. The framework provides a simple, flexible, and accurate way to compare services, helping users make better decisions. By considering key factors such as security, performance, and cost, users can select the cloud service that best fits their requirements.</a:t>
            </a:r>
          </a:p>
        </p:txBody>
      </p:sp>
      <p:sp>
        <p:nvSpPr>
          <p:cNvPr id="14" name="TextBox 14"/>
          <p:cNvSpPr txBox="1"/>
          <p:nvPr/>
        </p:nvSpPr>
        <p:spPr>
          <a:xfrm>
            <a:off x="15773400" y="9519687"/>
            <a:ext cx="421645" cy="377155"/>
          </a:xfrm>
          <a:prstGeom prst="rect">
            <a:avLst/>
          </a:prstGeom>
        </p:spPr>
        <p:txBody>
          <a:bodyPr wrap="square" lIns="0" tIns="0" rIns="0" bIns="0" rtlCol="0" anchor="t">
            <a:spAutoFit/>
          </a:bodyPr>
          <a:lstStyle/>
          <a:p>
            <a:pPr algn="ctr">
              <a:lnSpc>
                <a:spcPts val="3219"/>
              </a:lnSpc>
              <a:spcBef>
                <a:spcPct val="0"/>
              </a:spcBef>
            </a:pPr>
            <a:r>
              <a:rPr lang="en-US" sz="2299" spc="11" dirty="0">
                <a:solidFill>
                  <a:srgbClr val="FFFFFF"/>
                </a:solidFill>
                <a:latin typeface="Inter"/>
                <a:ea typeface="Inter"/>
                <a:cs typeface="Inter"/>
                <a:sym typeface="Inter"/>
              </a:rPr>
              <a:t>26</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sp>
        <p:nvSpPr>
          <p:cNvPr id="2" name="Freeform 2"/>
          <p:cNvSpPr/>
          <p:nvPr/>
        </p:nvSpPr>
        <p:spPr>
          <a:xfrm rot="5400000" flipV="1">
            <a:off x="8996924" y="-1810932"/>
            <a:ext cx="11205779" cy="10911627"/>
          </a:xfrm>
          <a:custGeom>
            <a:avLst/>
            <a:gdLst/>
            <a:ahLst/>
            <a:cxnLst/>
            <a:rect l="l" t="t" r="r" b="b"/>
            <a:pathLst>
              <a:path w="11205779" h="10911627">
                <a:moveTo>
                  <a:pt x="0" y="10911627"/>
                </a:moveTo>
                <a:lnTo>
                  <a:pt x="11205779" y="10911627"/>
                </a:lnTo>
                <a:lnTo>
                  <a:pt x="11205779" y="0"/>
                </a:lnTo>
                <a:lnTo>
                  <a:pt x="0" y="0"/>
                </a:lnTo>
                <a:lnTo>
                  <a:pt x="0" y="10911627"/>
                </a:lnTo>
                <a:close/>
              </a:path>
            </a:pathLst>
          </a:custGeom>
          <a:blipFill>
            <a:blip r:embed="rId2">
              <a:alphaModFix amt="69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1803481">
            <a:off x="-1558769" y="-2721739"/>
            <a:ext cx="7821074" cy="19539727"/>
            <a:chOff x="0" y="0"/>
            <a:chExt cx="2059871" cy="5146266"/>
          </a:xfrm>
        </p:grpSpPr>
        <p:sp>
          <p:nvSpPr>
            <p:cNvPr id="4" name="Freeform 4"/>
            <p:cNvSpPr/>
            <p:nvPr/>
          </p:nvSpPr>
          <p:spPr>
            <a:xfrm>
              <a:off x="0" y="0"/>
              <a:ext cx="2059872" cy="5146266"/>
            </a:xfrm>
            <a:custGeom>
              <a:avLst/>
              <a:gdLst/>
              <a:ahLst/>
              <a:cxnLst/>
              <a:rect l="l" t="t" r="r" b="b"/>
              <a:pathLst>
                <a:path w="2059872" h="5146266">
                  <a:moveTo>
                    <a:pt x="0" y="0"/>
                  </a:moveTo>
                  <a:lnTo>
                    <a:pt x="2059872" y="0"/>
                  </a:lnTo>
                  <a:lnTo>
                    <a:pt x="2059872" y="5146266"/>
                  </a:lnTo>
                  <a:lnTo>
                    <a:pt x="0" y="5146266"/>
                  </a:lnTo>
                  <a:close/>
                </a:path>
              </a:pathLst>
            </a:custGeom>
            <a:solidFill>
              <a:srgbClr val="B9DBE0"/>
            </a:solidFill>
          </p:spPr>
        </p:sp>
        <p:sp>
          <p:nvSpPr>
            <p:cNvPr id="5" name="TextBox 5"/>
            <p:cNvSpPr txBox="1"/>
            <p:nvPr/>
          </p:nvSpPr>
          <p:spPr>
            <a:xfrm>
              <a:off x="0" y="-38100"/>
              <a:ext cx="2059871" cy="518436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425876">
            <a:off x="7248318" y="8786475"/>
            <a:ext cx="12022786" cy="2391367"/>
            <a:chOff x="0" y="0"/>
            <a:chExt cx="3166495" cy="629825"/>
          </a:xfrm>
        </p:grpSpPr>
        <p:sp>
          <p:nvSpPr>
            <p:cNvPr id="7" name="Freeform 7"/>
            <p:cNvSpPr/>
            <p:nvPr/>
          </p:nvSpPr>
          <p:spPr>
            <a:xfrm>
              <a:off x="0" y="0"/>
              <a:ext cx="3166495" cy="629825"/>
            </a:xfrm>
            <a:custGeom>
              <a:avLst/>
              <a:gdLst/>
              <a:ahLst/>
              <a:cxnLst/>
              <a:rect l="l" t="t" r="r" b="b"/>
              <a:pathLst>
                <a:path w="3166495" h="629825">
                  <a:moveTo>
                    <a:pt x="0" y="0"/>
                  </a:moveTo>
                  <a:lnTo>
                    <a:pt x="3166495" y="0"/>
                  </a:lnTo>
                  <a:lnTo>
                    <a:pt x="3166495" y="629825"/>
                  </a:lnTo>
                  <a:lnTo>
                    <a:pt x="0" y="629825"/>
                  </a:lnTo>
                  <a:close/>
                </a:path>
              </a:pathLst>
            </a:custGeom>
            <a:solidFill>
              <a:srgbClr val="606D98"/>
            </a:solidFill>
          </p:spPr>
        </p:sp>
        <p:sp>
          <p:nvSpPr>
            <p:cNvPr id="8" name="TextBox 8"/>
            <p:cNvSpPr txBox="1"/>
            <p:nvPr/>
          </p:nvSpPr>
          <p:spPr>
            <a:xfrm>
              <a:off x="0" y="-38100"/>
              <a:ext cx="3166495" cy="667925"/>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5289240" flipH="1">
            <a:off x="-2960106" y="-896765"/>
            <a:ext cx="6656198" cy="5258396"/>
          </a:xfrm>
          <a:custGeom>
            <a:avLst/>
            <a:gdLst/>
            <a:ahLst/>
            <a:cxnLst/>
            <a:rect l="l" t="t" r="r" b="b"/>
            <a:pathLst>
              <a:path w="6656198" h="5258396">
                <a:moveTo>
                  <a:pt x="6656198" y="0"/>
                </a:moveTo>
                <a:lnTo>
                  <a:pt x="0" y="0"/>
                </a:lnTo>
                <a:lnTo>
                  <a:pt x="0" y="5258397"/>
                </a:lnTo>
                <a:lnTo>
                  <a:pt x="6656198" y="5258397"/>
                </a:lnTo>
                <a:lnTo>
                  <a:pt x="6656198" y="0"/>
                </a:lnTo>
                <a:close/>
              </a:path>
            </a:pathLst>
          </a:custGeom>
          <a:blipFill>
            <a:blip r:embed="rId4">
              <a:alphaModFix amt="35000"/>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6483015" y="4621416"/>
            <a:ext cx="9803858" cy="2038539"/>
          </a:xfrm>
          <a:prstGeom prst="rect">
            <a:avLst/>
          </a:prstGeom>
        </p:spPr>
        <p:txBody>
          <a:bodyPr lIns="0" tIns="0" rIns="0" bIns="0" rtlCol="0" anchor="t">
            <a:spAutoFit/>
          </a:bodyPr>
          <a:lstStyle/>
          <a:p>
            <a:pPr algn="r">
              <a:lnSpc>
                <a:spcPts val="16690"/>
              </a:lnSpc>
            </a:pPr>
            <a:r>
              <a:rPr lang="en-US" sz="11921" b="1" spc="59">
                <a:solidFill>
                  <a:srgbClr val="47557E"/>
                </a:solidFill>
                <a:latin typeface="Inter Bold"/>
                <a:ea typeface="Inter Bold"/>
                <a:cs typeface="Inter Bold"/>
                <a:sym typeface="Inter Bold"/>
              </a:rPr>
              <a:t>Thank You</a:t>
            </a:r>
          </a:p>
        </p:txBody>
      </p:sp>
      <p:sp>
        <p:nvSpPr>
          <p:cNvPr id="11" name="AutoShape 11"/>
          <p:cNvSpPr/>
          <p:nvPr/>
        </p:nvSpPr>
        <p:spPr>
          <a:xfrm flipV="1">
            <a:off x="5256619" y="8052836"/>
            <a:ext cx="2180760" cy="2402991"/>
          </a:xfrm>
          <a:prstGeom prst="line">
            <a:avLst/>
          </a:prstGeom>
          <a:ln w="38100" cap="flat">
            <a:solidFill>
              <a:srgbClr val="FBFBFC"/>
            </a:solidFill>
            <a:prstDash val="solid"/>
            <a:headEnd type="none" w="sm" len="sm"/>
            <a:tailEnd type="none" w="sm" len="sm"/>
          </a:ln>
        </p:spPr>
      </p:sp>
      <p:sp>
        <p:nvSpPr>
          <p:cNvPr id="12" name="Freeform 12"/>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6"/>
            <a:stretch>
              <a:fillRect/>
            </a:stretch>
          </a:blipFill>
        </p:spPr>
      </p:sp>
      <p:sp>
        <p:nvSpPr>
          <p:cNvPr id="13" name="TextBox 13"/>
          <p:cNvSpPr txBox="1"/>
          <p:nvPr/>
        </p:nvSpPr>
        <p:spPr>
          <a:xfrm>
            <a:off x="704980" y="8740345"/>
            <a:ext cx="5994054" cy="690607"/>
          </a:xfrm>
          <a:prstGeom prst="rect">
            <a:avLst/>
          </a:prstGeom>
        </p:spPr>
        <p:txBody>
          <a:bodyPr lIns="0" tIns="0" rIns="0" bIns="0" rtlCol="0" anchor="t">
            <a:spAutoFit/>
          </a:bodyPr>
          <a:lstStyle/>
          <a:p>
            <a:pPr algn="l">
              <a:lnSpc>
                <a:spcPts val="2743"/>
              </a:lnSpc>
            </a:pPr>
            <a:r>
              <a:rPr lang="en-US" sz="1959" spc="9">
                <a:solidFill>
                  <a:srgbClr val="222E53"/>
                </a:solidFill>
                <a:latin typeface="Inter"/>
                <a:ea typeface="Inter"/>
                <a:cs typeface="Inter"/>
                <a:sym typeface="Inter"/>
              </a:rPr>
              <a:t>Department of Computer Science &amp; Engineering, Jagannath University</a:t>
            </a:r>
          </a:p>
        </p:txBody>
      </p:sp>
      <p:sp>
        <p:nvSpPr>
          <p:cNvPr id="14" name="TextBox 14"/>
          <p:cNvSpPr txBox="1"/>
          <p:nvPr/>
        </p:nvSpPr>
        <p:spPr>
          <a:xfrm>
            <a:off x="15840894" y="9519686"/>
            <a:ext cx="346472" cy="389255"/>
          </a:xfrm>
          <a:prstGeom prst="rect">
            <a:avLst/>
          </a:prstGeom>
        </p:spPr>
        <p:txBody>
          <a:bodyPr lIns="0" tIns="0" rIns="0" bIns="0" rtlCol="0" anchor="t">
            <a:spAutoFit/>
          </a:bodyPr>
          <a:lstStyle/>
          <a:p>
            <a:pPr algn="ctr">
              <a:lnSpc>
                <a:spcPts val="3219"/>
              </a:lnSpc>
              <a:spcBef>
                <a:spcPct val="0"/>
              </a:spcBef>
            </a:pPr>
            <a:r>
              <a:rPr lang="en-US" sz="2299" spc="11">
                <a:solidFill>
                  <a:srgbClr val="FFFFFF"/>
                </a:solidFill>
                <a:latin typeface="Inter"/>
                <a:ea typeface="Inter"/>
                <a:cs typeface="Inter"/>
                <a:sym typeface="Inter"/>
              </a:rPr>
              <a:t>27</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EDF3"/>
        </a:solidFill>
        <a:effectLst/>
      </p:bgPr>
    </p:bg>
    <p:spTree>
      <p:nvGrpSpPr>
        <p:cNvPr id="1" name=""/>
        <p:cNvGrpSpPr/>
        <p:nvPr/>
      </p:nvGrpSpPr>
      <p:grpSpPr>
        <a:xfrm>
          <a:off x="0" y="0"/>
          <a:ext cx="0" cy="0"/>
          <a:chOff x="0" y="0"/>
          <a:chExt cx="0" cy="0"/>
        </a:xfrm>
      </p:grpSpPr>
      <p:sp>
        <p:nvSpPr>
          <p:cNvPr id="2" name="Freeform 2"/>
          <p:cNvSpPr/>
          <p:nvPr/>
        </p:nvSpPr>
        <p:spPr>
          <a:xfrm rot="5400000">
            <a:off x="-45558" y="-15509"/>
            <a:ext cx="3416826" cy="3325711"/>
          </a:xfrm>
          <a:custGeom>
            <a:avLst/>
            <a:gdLst/>
            <a:ahLst/>
            <a:cxnLst/>
            <a:rect l="l" t="t" r="r" b="b"/>
            <a:pathLst>
              <a:path w="3416826" h="3325711">
                <a:moveTo>
                  <a:pt x="0" y="0"/>
                </a:moveTo>
                <a:lnTo>
                  <a:pt x="3416827" y="0"/>
                </a:lnTo>
                <a:lnTo>
                  <a:pt x="3416827" y="3325710"/>
                </a:lnTo>
                <a:lnTo>
                  <a:pt x="0" y="33257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845469" y="4842910"/>
            <a:ext cx="2832501" cy="3161861"/>
          </a:xfrm>
          <a:custGeom>
            <a:avLst/>
            <a:gdLst/>
            <a:ahLst/>
            <a:cxnLst/>
            <a:rect l="l" t="t" r="r" b="b"/>
            <a:pathLst>
              <a:path w="2832501" h="3161861">
                <a:moveTo>
                  <a:pt x="0" y="0"/>
                </a:moveTo>
                <a:lnTo>
                  <a:pt x="2832501" y="0"/>
                </a:lnTo>
                <a:lnTo>
                  <a:pt x="2832501" y="3161862"/>
                </a:lnTo>
                <a:lnTo>
                  <a:pt x="0" y="3161862"/>
                </a:lnTo>
                <a:lnTo>
                  <a:pt x="0" y="0"/>
                </a:lnTo>
                <a:close/>
              </a:path>
            </a:pathLst>
          </a:custGeom>
          <a:blipFill>
            <a:blip r:embed="rId4"/>
            <a:stretch>
              <a:fillRect/>
            </a:stretch>
          </a:blipFill>
        </p:spPr>
      </p:sp>
      <p:sp>
        <p:nvSpPr>
          <p:cNvPr id="4" name="TextBox 4"/>
          <p:cNvSpPr txBox="1"/>
          <p:nvPr/>
        </p:nvSpPr>
        <p:spPr>
          <a:xfrm>
            <a:off x="1119284" y="2553720"/>
            <a:ext cx="16049431" cy="1890268"/>
          </a:xfrm>
          <a:prstGeom prst="rect">
            <a:avLst/>
          </a:prstGeom>
        </p:spPr>
        <p:txBody>
          <a:bodyPr lIns="0" tIns="0" rIns="0" bIns="0" rtlCol="0" anchor="t">
            <a:spAutoFit/>
          </a:bodyPr>
          <a:lstStyle/>
          <a:p>
            <a:pPr algn="ctr">
              <a:lnSpc>
                <a:spcPts val="4960"/>
              </a:lnSpc>
            </a:pPr>
            <a:r>
              <a:rPr lang="en-US" sz="4099" b="1" spc="20">
                <a:solidFill>
                  <a:srgbClr val="192445"/>
                </a:solidFill>
                <a:latin typeface="Inter Bold"/>
                <a:ea typeface="Inter Bold"/>
                <a:cs typeface="Inter Bold"/>
                <a:sym typeface="Inter Bold"/>
              </a:rPr>
              <a:t>A Unified Framework for User-Preferred Multi-Level Ranking of Cloud Computing Services Based on Usability and Quality of Service Evaluation </a:t>
            </a:r>
          </a:p>
        </p:txBody>
      </p:sp>
      <p:sp>
        <p:nvSpPr>
          <p:cNvPr id="5" name="TextBox 5"/>
          <p:cNvSpPr txBox="1"/>
          <p:nvPr/>
        </p:nvSpPr>
        <p:spPr>
          <a:xfrm>
            <a:off x="6428465" y="5359730"/>
            <a:ext cx="5431070" cy="646625"/>
          </a:xfrm>
          <a:prstGeom prst="rect">
            <a:avLst/>
          </a:prstGeom>
        </p:spPr>
        <p:txBody>
          <a:bodyPr lIns="0" tIns="0" rIns="0" bIns="0" rtlCol="0" anchor="t">
            <a:spAutoFit/>
          </a:bodyPr>
          <a:lstStyle/>
          <a:p>
            <a:pPr algn="ctr">
              <a:lnSpc>
                <a:spcPts val="5308"/>
              </a:lnSpc>
            </a:pPr>
            <a:r>
              <a:rPr lang="en-US" sz="3791" b="1" spc="18">
                <a:solidFill>
                  <a:srgbClr val="47557E"/>
                </a:solidFill>
                <a:latin typeface="Inter Bold"/>
                <a:ea typeface="Inter Bold"/>
                <a:cs typeface="Inter Bold"/>
                <a:sym typeface="Inter Bold"/>
              </a:rPr>
              <a:t>Author</a:t>
            </a:r>
          </a:p>
        </p:txBody>
      </p:sp>
      <p:sp>
        <p:nvSpPr>
          <p:cNvPr id="6" name="TextBox 6"/>
          <p:cNvSpPr txBox="1"/>
          <p:nvPr/>
        </p:nvSpPr>
        <p:spPr>
          <a:xfrm>
            <a:off x="7692271" y="6141246"/>
            <a:ext cx="2903458" cy="498515"/>
          </a:xfrm>
          <a:prstGeom prst="rect">
            <a:avLst/>
          </a:prstGeom>
        </p:spPr>
        <p:txBody>
          <a:bodyPr lIns="0" tIns="0" rIns="0" bIns="0" rtlCol="0" anchor="t">
            <a:spAutoFit/>
          </a:bodyPr>
          <a:lstStyle/>
          <a:p>
            <a:pPr algn="ctr">
              <a:lnSpc>
                <a:spcPts val="4022"/>
              </a:lnSpc>
              <a:spcBef>
                <a:spcPct val="0"/>
              </a:spcBef>
            </a:pPr>
            <a:r>
              <a:rPr lang="en-US" sz="2873" spc="14">
                <a:solidFill>
                  <a:srgbClr val="47557E"/>
                </a:solidFill>
                <a:latin typeface="Inter"/>
                <a:ea typeface="Inter"/>
                <a:cs typeface="Inter"/>
                <a:sym typeface="Inter"/>
              </a:rPr>
              <a:t>Farrukh Nadeem</a:t>
            </a:r>
          </a:p>
        </p:txBody>
      </p:sp>
      <p:grpSp>
        <p:nvGrpSpPr>
          <p:cNvPr id="7" name="Group 7"/>
          <p:cNvGrpSpPr/>
          <p:nvPr/>
        </p:nvGrpSpPr>
        <p:grpSpPr>
          <a:xfrm>
            <a:off x="-592764" y="8516663"/>
            <a:ext cx="19665504" cy="3108808"/>
            <a:chOff x="0" y="0"/>
            <a:chExt cx="5179392" cy="818781"/>
          </a:xfrm>
        </p:grpSpPr>
        <p:sp>
          <p:nvSpPr>
            <p:cNvPr id="8" name="Freeform 8"/>
            <p:cNvSpPr/>
            <p:nvPr/>
          </p:nvSpPr>
          <p:spPr>
            <a:xfrm>
              <a:off x="0" y="0"/>
              <a:ext cx="5179392" cy="818781"/>
            </a:xfrm>
            <a:custGeom>
              <a:avLst/>
              <a:gdLst/>
              <a:ahLst/>
              <a:cxnLst/>
              <a:rect l="l" t="t" r="r" b="b"/>
              <a:pathLst>
                <a:path w="5179392" h="818781">
                  <a:moveTo>
                    <a:pt x="0" y="0"/>
                  </a:moveTo>
                  <a:lnTo>
                    <a:pt x="5179392" y="0"/>
                  </a:lnTo>
                  <a:lnTo>
                    <a:pt x="5179392" y="818781"/>
                  </a:lnTo>
                  <a:lnTo>
                    <a:pt x="0" y="818781"/>
                  </a:lnTo>
                  <a:close/>
                </a:path>
              </a:pathLst>
            </a:custGeom>
            <a:solidFill>
              <a:srgbClr val="47557E"/>
            </a:solidFill>
          </p:spPr>
        </p:sp>
        <p:sp>
          <p:nvSpPr>
            <p:cNvPr id="9" name="TextBox 9"/>
            <p:cNvSpPr txBox="1"/>
            <p:nvPr/>
          </p:nvSpPr>
          <p:spPr>
            <a:xfrm>
              <a:off x="0" y="-38100"/>
              <a:ext cx="5179392" cy="856881"/>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406609" y="8857615"/>
            <a:ext cx="6942493" cy="763270"/>
          </a:xfrm>
          <a:prstGeom prst="rect">
            <a:avLst/>
          </a:prstGeom>
        </p:spPr>
        <p:txBody>
          <a:bodyPr lIns="0" tIns="0" rIns="0" bIns="0" rtlCol="0" anchor="t">
            <a:spAutoFit/>
          </a:bodyPr>
          <a:lstStyle/>
          <a:p>
            <a:pPr algn="l">
              <a:lnSpc>
                <a:spcPts val="3079"/>
              </a:lnSpc>
            </a:pPr>
            <a:r>
              <a:rPr lang="en-US" sz="2199" spc="10">
                <a:solidFill>
                  <a:srgbClr val="FDFCFC"/>
                </a:solidFill>
                <a:latin typeface="Inter"/>
                <a:ea typeface="Inter"/>
                <a:cs typeface="Inter"/>
                <a:sym typeface="Inter"/>
              </a:rPr>
              <a:t>Department of Computer Science &amp; Engineering, Jagannath University</a:t>
            </a:r>
          </a:p>
        </p:txBody>
      </p:sp>
      <p:sp>
        <p:nvSpPr>
          <p:cNvPr id="11" name="Freeform 11"/>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5"/>
            <a:stretch>
              <a:fillRect/>
            </a:stretch>
          </a:blipFill>
        </p:spPr>
      </p:sp>
      <p:sp>
        <p:nvSpPr>
          <p:cNvPr id="12" name="TextBox 12"/>
          <p:cNvSpPr txBox="1"/>
          <p:nvPr/>
        </p:nvSpPr>
        <p:spPr>
          <a:xfrm>
            <a:off x="4694043" y="6792161"/>
            <a:ext cx="8899913" cy="1054100"/>
          </a:xfrm>
          <a:prstGeom prst="rect">
            <a:avLst/>
          </a:prstGeom>
        </p:spPr>
        <p:txBody>
          <a:bodyPr lIns="0" tIns="0" rIns="0" bIns="0" rtlCol="0" anchor="t">
            <a:spAutoFit/>
          </a:bodyPr>
          <a:lstStyle/>
          <a:p>
            <a:pPr algn="ctr">
              <a:lnSpc>
                <a:spcPts val="2800"/>
              </a:lnSpc>
            </a:pPr>
            <a:r>
              <a:rPr lang="en-US" sz="2000" spc="10">
                <a:solidFill>
                  <a:srgbClr val="47557E"/>
                </a:solidFill>
                <a:latin typeface="Inter"/>
                <a:ea typeface="Inter"/>
                <a:cs typeface="Inter"/>
                <a:sym typeface="Inter"/>
              </a:rPr>
              <a:t>Department of Information Systems,</a:t>
            </a:r>
          </a:p>
          <a:p>
            <a:pPr algn="ctr">
              <a:lnSpc>
                <a:spcPts val="2800"/>
              </a:lnSpc>
            </a:pPr>
            <a:r>
              <a:rPr lang="en-US" sz="2000" spc="10">
                <a:solidFill>
                  <a:srgbClr val="47557E"/>
                </a:solidFill>
                <a:latin typeface="Inter"/>
                <a:ea typeface="Inter"/>
                <a:cs typeface="Inter"/>
                <a:sym typeface="Inter"/>
              </a:rPr>
              <a:t>Faculty of Computing and Information Technology,</a:t>
            </a:r>
          </a:p>
          <a:p>
            <a:pPr algn="ctr">
              <a:lnSpc>
                <a:spcPts val="2800"/>
              </a:lnSpc>
              <a:spcBef>
                <a:spcPct val="0"/>
              </a:spcBef>
            </a:pPr>
            <a:r>
              <a:rPr lang="en-US" sz="2000" spc="10">
                <a:solidFill>
                  <a:srgbClr val="47557E"/>
                </a:solidFill>
                <a:latin typeface="Inter"/>
                <a:ea typeface="Inter"/>
                <a:cs typeface="Inter"/>
                <a:sym typeface="Inter"/>
              </a:rPr>
              <a:t>King Abdulaziz University, Jeddah 21589, Saudi Arabia</a:t>
            </a:r>
          </a:p>
        </p:txBody>
      </p:sp>
      <p:sp>
        <p:nvSpPr>
          <p:cNvPr id="13" name="TextBox 13"/>
          <p:cNvSpPr txBox="1"/>
          <p:nvPr/>
        </p:nvSpPr>
        <p:spPr>
          <a:xfrm>
            <a:off x="15828452" y="9519686"/>
            <a:ext cx="554548" cy="377155"/>
          </a:xfrm>
          <a:prstGeom prst="rect">
            <a:avLst/>
          </a:prstGeom>
        </p:spPr>
        <p:txBody>
          <a:bodyPr wrap="square" lIns="0" tIns="0" rIns="0" bIns="0" rtlCol="0" anchor="t">
            <a:spAutoFit/>
          </a:bodyPr>
          <a:lstStyle/>
          <a:p>
            <a:pPr algn="ctr">
              <a:lnSpc>
                <a:spcPts val="3219"/>
              </a:lnSpc>
              <a:spcBef>
                <a:spcPct val="0"/>
              </a:spcBef>
            </a:pPr>
            <a:r>
              <a:rPr lang="en-US" sz="2299" spc="11" dirty="0">
                <a:solidFill>
                  <a:srgbClr val="FFFFFF"/>
                </a:solidFill>
                <a:latin typeface="Inter"/>
                <a:ea typeface="Inter"/>
                <a:cs typeface="Inter"/>
                <a:sym typeface="Inter"/>
              </a:rPr>
              <a:t>03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sp>
        <p:nvSpPr>
          <p:cNvPr id="2" name="Freeform 2"/>
          <p:cNvSpPr/>
          <p:nvPr/>
        </p:nvSpPr>
        <p:spPr>
          <a:xfrm rot="5400000">
            <a:off x="-439437" y="-2968934"/>
            <a:ext cx="6922219" cy="10911627"/>
          </a:xfrm>
          <a:custGeom>
            <a:avLst/>
            <a:gdLst/>
            <a:ahLst/>
            <a:cxnLst/>
            <a:rect l="l" t="t" r="r" b="b"/>
            <a:pathLst>
              <a:path w="6922219" h="10911627">
                <a:moveTo>
                  <a:pt x="0" y="0"/>
                </a:moveTo>
                <a:lnTo>
                  <a:pt x="6922219" y="0"/>
                </a:lnTo>
                <a:lnTo>
                  <a:pt x="6922219" y="10911627"/>
                </a:lnTo>
                <a:lnTo>
                  <a:pt x="0" y="10911627"/>
                </a:lnTo>
                <a:lnTo>
                  <a:pt x="0" y="0"/>
                </a:lnTo>
                <a:close/>
              </a:path>
            </a:pathLst>
          </a:custGeom>
          <a:blipFill>
            <a:blip r:embed="rId2">
              <a:extLst>
                <a:ext uri="{96DAC541-7B7A-43D3-8B79-37D633B846F1}">
                  <asvg:svgBlip xmlns:asvg="http://schemas.microsoft.com/office/drawing/2016/SVG/main" r:embed="rId3"/>
                </a:ext>
              </a:extLst>
            </a:blip>
            <a:stretch>
              <a:fillRect r="-61881"/>
            </a:stretch>
          </a:blipFill>
        </p:spPr>
      </p:sp>
      <p:grpSp>
        <p:nvGrpSpPr>
          <p:cNvPr id="3" name="Group 3"/>
          <p:cNvGrpSpPr/>
          <p:nvPr/>
        </p:nvGrpSpPr>
        <p:grpSpPr>
          <a:xfrm rot="-1751933">
            <a:off x="175574" y="2576466"/>
            <a:ext cx="20414930" cy="11285132"/>
            <a:chOff x="0" y="0"/>
            <a:chExt cx="5376772" cy="2972216"/>
          </a:xfrm>
        </p:grpSpPr>
        <p:sp>
          <p:nvSpPr>
            <p:cNvPr id="4" name="Freeform 4"/>
            <p:cNvSpPr/>
            <p:nvPr/>
          </p:nvSpPr>
          <p:spPr>
            <a:xfrm>
              <a:off x="0" y="0"/>
              <a:ext cx="5376772" cy="2972216"/>
            </a:xfrm>
            <a:custGeom>
              <a:avLst/>
              <a:gdLst/>
              <a:ahLst/>
              <a:cxnLst/>
              <a:rect l="l" t="t" r="r" b="b"/>
              <a:pathLst>
                <a:path w="5376772" h="2972216">
                  <a:moveTo>
                    <a:pt x="0" y="0"/>
                  </a:moveTo>
                  <a:lnTo>
                    <a:pt x="5376772" y="0"/>
                  </a:lnTo>
                  <a:lnTo>
                    <a:pt x="5376772" y="2972216"/>
                  </a:lnTo>
                  <a:lnTo>
                    <a:pt x="0" y="2972216"/>
                  </a:lnTo>
                  <a:close/>
                </a:path>
              </a:pathLst>
            </a:custGeom>
            <a:solidFill>
              <a:srgbClr val="47557E"/>
            </a:solidFill>
          </p:spPr>
        </p:sp>
        <p:sp>
          <p:nvSpPr>
            <p:cNvPr id="5" name="TextBox 5"/>
            <p:cNvSpPr txBox="1"/>
            <p:nvPr/>
          </p:nvSpPr>
          <p:spPr>
            <a:xfrm>
              <a:off x="0" y="-38100"/>
              <a:ext cx="5376772" cy="3010316"/>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2072062" y="1335188"/>
            <a:ext cx="5277039" cy="1151691"/>
          </a:xfrm>
          <a:prstGeom prst="rect">
            <a:avLst/>
          </a:prstGeom>
        </p:spPr>
        <p:txBody>
          <a:bodyPr lIns="0" tIns="0" rIns="0" bIns="0" rtlCol="0" anchor="t">
            <a:spAutoFit/>
          </a:bodyPr>
          <a:lstStyle/>
          <a:p>
            <a:pPr algn="l">
              <a:lnSpc>
                <a:spcPts val="9495"/>
              </a:lnSpc>
            </a:pPr>
            <a:r>
              <a:rPr lang="en-US" sz="6782" b="1" spc="33">
                <a:solidFill>
                  <a:srgbClr val="222E53"/>
                </a:solidFill>
                <a:latin typeface="Inter Bold"/>
                <a:ea typeface="Inter Bold"/>
                <a:cs typeface="Inter Bold"/>
                <a:sym typeface="Inter Bold"/>
              </a:rPr>
              <a:t>Outlines</a:t>
            </a:r>
          </a:p>
        </p:txBody>
      </p:sp>
      <p:sp>
        <p:nvSpPr>
          <p:cNvPr id="7" name="TextBox 7"/>
          <p:cNvSpPr txBox="1"/>
          <p:nvPr/>
        </p:nvSpPr>
        <p:spPr>
          <a:xfrm>
            <a:off x="5149412" y="4765691"/>
            <a:ext cx="6001032" cy="3624580"/>
          </a:xfrm>
          <a:prstGeom prst="rect">
            <a:avLst/>
          </a:prstGeom>
        </p:spPr>
        <p:txBody>
          <a:bodyPr lIns="0" tIns="0" rIns="0" bIns="0" rtlCol="0" anchor="t">
            <a:spAutoFit/>
          </a:bodyPr>
          <a:lstStyle/>
          <a:p>
            <a:pPr marL="669289" lvl="1" indent="-334645" algn="l">
              <a:lnSpc>
                <a:spcPts val="4804"/>
              </a:lnSpc>
              <a:buFont typeface="Arial"/>
              <a:buChar char="•"/>
            </a:pPr>
            <a:r>
              <a:rPr lang="en-US" sz="3099" spc="15">
                <a:solidFill>
                  <a:srgbClr val="FFFFFF"/>
                </a:solidFill>
                <a:latin typeface="Inter"/>
                <a:ea typeface="Inter"/>
                <a:cs typeface="Inter"/>
                <a:sym typeface="Inter"/>
              </a:rPr>
              <a:t>Problem Statement</a:t>
            </a:r>
          </a:p>
          <a:p>
            <a:pPr marL="669289" lvl="1" indent="-334645" algn="l">
              <a:lnSpc>
                <a:spcPts val="4804"/>
              </a:lnSpc>
              <a:buFont typeface="Arial"/>
              <a:buChar char="•"/>
            </a:pPr>
            <a:r>
              <a:rPr lang="en-US" sz="3099" spc="15">
                <a:solidFill>
                  <a:srgbClr val="FFFFFF"/>
                </a:solidFill>
                <a:latin typeface="Inter"/>
                <a:ea typeface="Inter"/>
                <a:cs typeface="Inter"/>
                <a:sym typeface="Inter"/>
              </a:rPr>
              <a:t>Objectives</a:t>
            </a:r>
          </a:p>
          <a:p>
            <a:pPr marL="669289" lvl="1" indent="-334645" algn="l">
              <a:lnSpc>
                <a:spcPts val="4804"/>
              </a:lnSpc>
              <a:buFont typeface="Arial"/>
              <a:buChar char="•"/>
            </a:pPr>
            <a:r>
              <a:rPr lang="en-US" sz="3099" spc="15">
                <a:solidFill>
                  <a:srgbClr val="FFFFFF"/>
                </a:solidFill>
                <a:latin typeface="Inter"/>
                <a:ea typeface="Inter"/>
                <a:cs typeface="Inter"/>
                <a:sym typeface="Inter"/>
              </a:rPr>
              <a:t>Introduction</a:t>
            </a:r>
          </a:p>
          <a:p>
            <a:pPr marL="669289" lvl="1" indent="-334645" algn="l">
              <a:lnSpc>
                <a:spcPts val="4804"/>
              </a:lnSpc>
              <a:buFont typeface="Arial"/>
              <a:buChar char="•"/>
            </a:pPr>
            <a:r>
              <a:rPr lang="en-US" sz="3099" spc="15">
                <a:solidFill>
                  <a:srgbClr val="FFFFFF"/>
                </a:solidFill>
                <a:latin typeface="Inter"/>
                <a:ea typeface="Inter"/>
                <a:cs typeface="Inter"/>
                <a:sym typeface="Inter"/>
              </a:rPr>
              <a:t>Theoretical Framework</a:t>
            </a:r>
          </a:p>
          <a:p>
            <a:pPr marL="669289" lvl="1" indent="-334645" algn="l">
              <a:lnSpc>
                <a:spcPts val="4804"/>
              </a:lnSpc>
              <a:buFont typeface="Arial"/>
              <a:buChar char="•"/>
            </a:pPr>
            <a:r>
              <a:rPr lang="en-US" sz="3099" spc="15">
                <a:solidFill>
                  <a:srgbClr val="FFFFFF"/>
                </a:solidFill>
                <a:latin typeface="Inter"/>
                <a:ea typeface="Inter"/>
                <a:cs typeface="Inter"/>
                <a:sym typeface="Inter"/>
              </a:rPr>
              <a:t>Cloud Service Measurement Index</a:t>
            </a:r>
          </a:p>
        </p:txBody>
      </p:sp>
      <p:sp>
        <p:nvSpPr>
          <p:cNvPr id="8" name="TextBox 8"/>
          <p:cNvSpPr txBox="1"/>
          <p:nvPr/>
        </p:nvSpPr>
        <p:spPr>
          <a:xfrm>
            <a:off x="11572749" y="4765691"/>
            <a:ext cx="5060260" cy="4234180"/>
          </a:xfrm>
          <a:prstGeom prst="rect">
            <a:avLst/>
          </a:prstGeom>
        </p:spPr>
        <p:txBody>
          <a:bodyPr lIns="0" tIns="0" rIns="0" bIns="0" rtlCol="0" anchor="t">
            <a:spAutoFit/>
          </a:bodyPr>
          <a:lstStyle/>
          <a:p>
            <a:pPr marL="669289" lvl="1" indent="-334645" algn="l">
              <a:lnSpc>
                <a:spcPts val="4804"/>
              </a:lnSpc>
              <a:buFont typeface="Arial"/>
              <a:buChar char="•"/>
            </a:pPr>
            <a:r>
              <a:rPr lang="en-US" sz="3099" spc="15">
                <a:solidFill>
                  <a:srgbClr val="FFFFFF"/>
                </a:solidFill>
                <a:latin typeface="Inter"/>
                <a:ea typeface="Inter"/>
                <a:cs typeface="Inter"/>
                <a:sym typeface="Inter"/>
              </a:rPr>
              <a:t>MAGIQ Ranking Method</a:t>
            </a:r>
          </a:p>
          <a:p>
            <a:pPr marL="669289" lvl="1" indent="-334645" algn="l">
              <a:lnSpc>
                <a:spcPts val="4804"/>
              </a:lnSpc>
              <a:buFont typeface="Arial"/>
              <a:buChar char="•"/>
            </a:pPr>
            <a:r>
              <a:rPr lang="en-US" sz="3099" spc="15">
                <a:solidFill>
                  <a:srgbClr val="FFFFFF"/>
                </a:solidFill>
                <a:latin typeface="Inter"/>
                <a:ea typeface="Inter"/>
                <a:cs typeface="Inter"/>
                <a:sym typeface="Inter"/>
              </a:rPr>
              <a:t>Case Study – Ranking Cloud Services</a:t>
            </a:r>
          </a:p>
          <a:p>
            <a:pPr marL="669289" lvl="1" indent="-334645" algn="l">
              <a:lnSpc>
                <a:spcPts val="4804"/>
              </a:lnSpc>
              <a:buFont typeface="Arial"/>
              <a:buChar char="•"/>
            </a:pPr>
            <a:r>
              <a:rPr lang="en-US" sz="3099" spc="15">
                <a:solidFill>
                  <a:srgbClr val="FFFFFF"/>
                </a:solidFill>
                <a:latin typeface="Inter"/>
                <a:ea typeface="Inter"/>
                <a:cs typeface="Inter"/>
                <a:sym typeface="Inter"/>
              </a:rPr>
              <a:t>Result Analysis</a:t>
            </a:r>
          </a:p>
          <a:p>
            <a:pPr marL="669289" lvl="1" indent="-334645" algn="l">
              <a:lnSpc>
                <a:spcPts val="4804"/>
              </a:lnSpc>
              <a:buFont typeface="Arial"/>
              <a:buChar char="•"/>
            </a:pPr>
            <a:r>
              <a:rPr lang="en-US" sz="3099" spc="15">
                <a:solidFill>
                  <a:srgbClr val="FFFFFF"/>
                </a:solidFill>
                <a:latin typeface="Inter"/>
                <a:ea typeface="Inter"/>
                <a:cs typeface="Inter"/>
                <a:sym typeface="Inter"/>
              </a:rPr>
              <a:t>Future Works</a:t>
            </a:r>
          </a:p>
          <a:p>
            <a:pPr marL="669289" lvl="1" indent="-334645" algn="l">
              <a:lnSpc>
                <a:spcPts val="4804"/>
              </a:lnSpc>
              <a:buFont typeface="Arial"/>
              <a:buChar char="•"/>
            </a:pPr>
            <a:r>
              <a:rPr lang="en-US" sz="3099" spc="15">
                <a:solidFill>
                  <a:srgbClr val="FFFFFF"/>
                </a:solidFill>
                <a:latin typeface="Inter"/>
                <a:ea typeface="Inter"/>
                <a:cs typeface="Inter"/>
                <a:sym typeface="Inter"/>
              </a:rPr>
              <a:t>Conclusion</a:t>
            </a:r>
          </a:p>
        </p:txBody>
      </p:sp>
      <p:grpSp>
        <p:nvGrpSpPr>
          <p:cNvPr id="9" name="Group 9"/>
          <p:cNvGrpSpPr/>
          <p:nvPr/>
        </p:nvGrpSpPr>
        <p:grpSpPr>
          <a:xfrm rot="-4667749">
            <a:off x="14350320" y="-3994161"/>
            <a:ext cx="3720768" cy="7555779"/>
            <a:chOff x="0" y="0"/>
            <a:chExt cx="979955" cy="1990000"/>
          </a:xfrm>
        </p:grpSpPr>
        <p:sp>
          <p:nvSpPr>
            <p:cNvPr id="10" name="Freeform 10"/>
            <p:cNvSpPr/>
            <p:nvPr/>
          </p:nvSpPr>
          <p:spPr>
            <a:xfrm>
              <a:off x="0" y="0"/>
              <a:ext cx="979955" cy="1989999"/>
            </a:xfrm>
            <a:custGeom>
              <a:avLst/>
              <a:gdLst/>
              <a:ahLst/>
              <a:cxnLst/>
              <a:rect l="l" t="t" r="r" b="b"/>
              <a:pathLst>
                <a:path w="979955" h="1989999">
                  <a:moveTo>
                    <a:pt x="0" y="0"/>
                  </a:moveTo>
                  <a:lnTo>
                    <a:pt x="979955" y="0"/>
                  </a:lnTo>
                  <a:lnTo>
                    <a:pt x="979955" y="1989999"/>
                  </a:lnTo>
                  <a:lnTo>
                    <a:pt x="0" y="1989999"/>
                  </a:lnTo>
                  <a:close/>
                </a:path>
              </a:pathLst>
            </a:custGeom>
            <a:solidFill>
              <a:srgbClr val="C19EB9"/>
            </a:solidFill>
          </p:spPr>
        </p:sp>
        <p:sp>
          <p:nvSpPr>
            <p:cNvPr id="11" name="TextBox 11"/>
            <p:cNvSpPr txBox="1"/>
            <p:nvPr/>
          </p:nvSpPr>
          <p:spPr>
            <a:xfrm>
              <a:off x="0" y="-38100"/>
              <a:ext cx="979955" cy="2028100"/>
            </a:xfrm>
            <a:prstGeom prst="rect">
              <a:avLst/>
            </a:prstGeom>
          </p:spPr>
          <p:txBody>
            <a:bodyPr lIns="50800" tIns="50800" rIns="50800" bIns="50800" rtlCol="0" anchor="ctr"/>
            <a:lstStyle/>
            <a:p>
              <a:pPr algn="ctr">
                <a:lnSpc>
                  <a:spcPts val="2659"/>
                </a:lnSpc>
              </a:pPr>
              <a:endParaRPr/>
            </a:p>
          </p:txBody>
        </p:sp>
      </p:grpSp>
      <p:sp>
        <p:nvSpPr>
          <p:cNvPr id="12" name="AutoShape 12"/>
          <p:cNvSpPr/>
          <p:nvPr/>
        </p:nvSpPr>
        <p:spPr>
          <a:xfrm rot="1970442">
            <a:off x="10642332" y="3587829"/>
            <a:ext cx="11643412" cy="0"/>
          </a:xfrm>
          <a:prstGeom prst="line">
            <a:avLst/>
          </a:prstGeom>
          <a:ln w="38100" cap="flat">
            <a:solidFill>
              <a:srgbClr val="FBFBFC"/>
            </a:solidFill>
            <a:prstDash val="solid"/>
            <a:headEnd type="none" w="sm" len="sm"/>
            <a:tailEnd type="none" w="sm" len="sm"/>
          </a:ln>
        </p:spPr>
      </p:sp>
      <p:sp>
        <p:nvSpPr>
          <p:cNvPr id="13" name="TextBox 13"/>
          <p:cNvSpPr txBox="1"/>
          <p:nvPr/>
        </p:nvSpPr>
        <p:spPr>
          <a:xfrm>
            <a:off x="406609" y="8857615"/>
            <a:ext cx="6942493" cy="763270"/>
          </a:xfrm>
          <a:prstGeom prst="rect">
            <a:avLst/>
          </a:prstGeom>
        </p:spPr>
        <p:txBody>
          <a:bodyPr lIns="0" tIns="0" rIns="0" bIns="0" rtlCol="0" anchor="t">
            <a:spAutoFit/>
          </a:bodyPr>
          <a:lstStyle/>
          <a:p>
            <a:pPr algn="l">
              <a:lnSpc>
                <a:spcPts val="3079"/>
              </a:lnSpc>
            </a:pPr>
            <a:r>
              <a:rPr lang="en-US" sz="2199" spc="10">
                <a:solidFill>
                  <a:srgbClr val="FDFCFC"/>
                </a:solidFill>
                <a:latin typeface="Inter"/>
                <a:ea typeface="Inter"/>
                <a:cs typeface="Inter"/>
                <a:sym typeface="Inter"/>
              </a:rPr>
              <a:t>Department of Computer Science &amp; Engineering, Jagannath University</a:t>
            </a:r>
          </a:p>
        </p:txBody>
      </p:sp>
      <p:sp>
        <p:nvSpPr>
          <p:cNvPr id="14" name="Freeform 14"/>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4"/>
            <a:stretch>
              <a:fillRect/>
            </a:stretch>
          </a:blipFill>
        </p:spPr>
      </p:sp>
      <p:sp>
        <p:nvSpPr>
          <p:cNvPr id="15" name="TextBox 15"/>
          <p:cNvSpPr txBox="1"/>
          <p:nvPr/>
        </p:nvSpPr>
        <p:spPr>
          <a:xfrm>
            <a:off x="15827618" y="9519686"/>
            <a:ext cx="631582" cy="377155"/>
          </a:xfrm>
          <a:prstGeom prst="rect">
            <a:avLst/>
          </a:prstGeom>
        </p:spPr>
        <p:txBody>
          <a:bodyPr wrap="square" lIns="0" tIns="0" rIns="0" bIns="0" rtlCol="0" anchor="t">
            <a:spAutoFit/>
          </a:bodyPr>
          <a:lstStyle/>
          <a:p>
            <a:pPr algn="ctr">
              <a:lnSpc>
                <a:spcPts val="3219"/>
              </a:lnSpc>
              <a:spcBef>
                <a:spcPct val="0"/>
              </a:spcBef>
            </a:pPr>
            <a:r>
              <a:rPr lang="en-US" sz="2299" spc="11" dirty="0">
                <a:solidFill>
                  <a:srgbClr val="FFFFFF"/>
                </a:solidFill>
                <a:latin typeface="Inter"/>
                <a:ea typeface="Inter"/>
                <a:cs typeface="Inter"/>
                <a:sym typeface="Inter"/>
              </a:rPr>
              <a:t>04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sp>
        <p:nvSpPr>
          <p:cNvPr id="2" name="Freeform 2"/>
          <p:cNvSpPr/>
          <p:nvPr/>
        </p:nvSpPr>
        <p:spPr>
          <a:xfrm rot="-10800000" flipH="1" flipV="1">
            <a:off x="-547024" y="1967998"/>
            <a:ext cx="6989146" cy="11017126"/>
          </a:xfrm>
          <a:custGeom>
            <a:avLst/>
            <a:gdLst/>
            <a:ahLst/>
            <a:cxnLst/>
            <a:rect l="l" t="t" r="r" b="b"/>
            <a:pathLst>
              <a:path w="6989146" h="11017126">
                <a:moveTo>
                  <a:pt x="6989147" y="11017126"/>
                </a:moveTo>
                <a:lnTo>
                  <a:pt x="0" y="11017126"/>
                </a:lnTo>
                <a:lnTo>
                  <a:pt x="0" y="0"/>
                </a:lnTo>
                <a:lnTo>
                  <a:pt x="6989147" y="0"/>
                </a:lnTo>
                <a:lnTo>
                  <a:pt x="6989147" y="11017126"/>
                </a:lnTo>
                <a:close/>
              </a:path>
            </a:pathLst>
          </a:custGeom>
          <a:blipFill>
            <a:blip r:embed="rId2">
              <a:alphaModFix amt="7999"/>
              <a:extLst>
                <a:ext uri="{96DAC541-7B7A-43D3-8B79-37D633B846F1}">
                  <asvg:svgBlip xmlns:asvg="http://schemas.microsoft.com/office/drawing/2016/SVG/main" r:embed="rId3"/>
                </a:ext>
              </a:extLst>
            </a:blip>
            <a:stretch>
              <a:fillRect r="-61881"/>
            </a:stretch>
          </a:blipFill>
        </p:spPr>
      </p:sp>
      <p:sp>
        <p:nvSpPr>
          <p:cNvPr id="3" name="Freeform 3"/>
          <p:cNvSpPr/>
          <p:nvPr/>
        </p:nvSpPr>
        <p:spPr>
          <a:xfrm>
            <a:off x="1293870" y="3220868"/>
            <a:ext cx="5405164" cy="4661954"/>
          </a:xfrm>
          <a:custGeom>
            <a:avLst/>
            <a:gdLst/>
            <a:ahLst/>
            <a:cxnLst/>
            <a:rect l="l" t="t" r="r" b="b"/>
            <a:pathLst>
              <a:path w="5405164" h="4661954">
                <a:moveTo>
                  <a:pt x="0" y="0"/>
                </a:moveTo>
                <a:lnTo>
                  <a:pt x="5405164" y="0"/>
                </a:lnTo>
                <a:lnTo>
                  <a:pt x="5405164" y="4661954"/>
                </a:lnTo>
                <a:lnTo>
                  <a:pt x="0" y="46619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704980" y="965956"/>
            <a:ext cx="7867995" cy="1065247"/>
          </a:xfrm>
          <a:prstGeom prst="rect">
            <a:avLst/>
          </a:prstGeom>
        </p:spPr>
        <p:txBody>
          <a:bodyPr lIns="0" tIns="0" rIns="0" bIns="0" rtlCol="0" anchor="t">
            <a:spAutoFit/>
          </a:bodyPr>
          <a:lstStyle/>
          <a:p>
            <a:pPr algn="l">
              <a:lnSpc>
                <a:spcPts val="8795"/>
              </a:lnSpc>
            </a:pPr>
            <a:r>
              <a:rPr lang="en-US" sz="6282" b="1" spc="31">
                <a:solidFill>
                  <a:srgbClr val="222E53"/>
                </a:solidFill>
                <a:latin typeface="Inter Bold"/>
                <a:ea typeface="Inter Bold"/>
                <a:cs typeface="Inter Bold"/>
                <a:sym typeface="Inter Bold"/>
              </a:rPr>
              <a:t>Problem Statement</a:t>
            </a:r>
          </a:p>
        </p:txBody>
      </p:sp>
      <p:grpSp>
        <p:nvGrpSpPr>
          <p:cNvPr id="5" name="Group 5"/>
          <p:cNvGrpSpPr/>
          <p:nvPr/>
        </p:nvGrpSpPr>
        <p:grpSpPr>
          <a:xfrm rot="-5400000">
            <a:off x="8656522" y="315792"/>
            <a:ext cx="10458686" cy="9483730"/>
            <a:chOff x="0" y="0"/>
            <a:chExt cx="2176681" cy="1973772"/>
          </a:xfrm>
        </p:grpSpPr>
        <p:sp>
          <p:nvSpPr>
            <p:cNvPr id="6" name="Freeform 6"/>
            <p:cNvSpPr/>
            <p:nvPr/>
          </p:nvSpPr>
          <p:spPr>
            <a:xfrm>
              <a:off x="0" y="0"/>
              <a:ext cx="2176681" cy="1973772"/>
            </a:xfrm>
            <a:custGeom>
              <a:avLst/>
              <a:gdLst/>
              <a:ahLst/>
              <a:cxnLst/>
              <a:rect l="l" t="t" r="r" b="b"/>
              <a:pathLst>
                <a:path w="2176681" h="1973772">
                  <a:moveTo>
                    <a:pt x="5182" y="0"/>
                  </a:moveTo>
                  <a:lnTo>
                    <a:pt x="2171500" y="0"/>
                  </a:lnTo>
                  <a:cubicBezTo>
                    <a:pt x="2174362" y="0"/>
                    <a:pt x="2176681" y="2320"/>
                    <a:pt x="2176681" y="5182"/>
                  </a:cubicBezTo>
                  <a:lnTo>
                    <a:pt x="2176681" y="1968590"/>
                  </a:lnTo>
                  <a:cubicBezTo>
                    <a:pt x="2176681" y="1969964"/>
                    <a:pt x="2176136" y="1971282"/>
                    <a:pt x="2175164" y="1972254"/>
                  </a:cubicBezTo>
                  <a:cubicBezTo>
                    <a:pt x="2174192" y="1973226"/>
                    <a:pt x="2172874" y="1973772"/>
                    <a:pt x="2171500" y="1973772"/>
                  </a:cubicBezTo>
                  <a:lnTo>
                    <a:pt x="5182" y="1973772"/>
                  </a:lnTo>
                  <a:cubicBezTo>
                    <a:pt x="2320" y="1973772"/>
                    <a:pt x="0" y="1971452"/>
                    <a:pt x="0" y="1968590"/>
                  </a:cubicBezTo>
                  <a:lnTo>
                    <a:pt x="0" y="5182"/>
                  </a:lnTo>
                  <a:cubicBezTo>
                    <a:pt x="0" y="2320"/>
                    <a:pt x="2320" y="0"/>
                    <a:pt x="5182" y="0"/>
                  </a:cubicBezTo>
                  <a:close/>
                </a:path>
              </a:pathLst>
            </a:custGeom>
            <a:solidFill>
              <a:srgbClr val="F5B7CC"/>
            </a:solidFill>
          </p:spPr>
        </p:sp>
        <p:sp>
          <p:nvSpPr>
            <p:cNvPr id="7" name="TextBox 7"/>
            <p:cNvSpPr txBox="1"/>
            <p:nvPr/>
          </p:nvSpPr>
          <p:spPr>
            <a:xfrm>
              <a:off x="0" y="-38100"/>
              <a:ext cx="2176681" cy="2011872"/>
            </a:xfrm>
            <a:prstGeom prst="rect">
              <a:avLst/>
            </a:prstGeom>
          </p:spPr>
          <p:txBody>
            <a:bodyPr lIns="69394" tIns="69394" rIns="69394" bIns="69394" rtlCol="0" anchor="ctr"/>
            <a:lstStyle/>
            <a:p>
              <a:pPr algn="ctr">
                <a:lnSpc>
                  <a:spcPts val="2659"/>
                </a:lnSpc>
              </a:pPr>
              <a:endParaRPr/>
            </a:p>
          </p:txBody>
        </p:sp>
      </p:grpSp>
      <p:sp>
        <p:nvSpPr>
          <p:cNvPr id="8" name="TextBox 8"/>
          <p:cNvSpPr txBox="1"/>
          <p:nvPr/>
        </p:nvSpPr>
        <p:spPr>
          <a:xfrm>
            <a:off x="9786693" y="2760550"/>
            <a:ext cx="7472607" cy="6027420"/>
          </a:xfrm>
          <a:prstGeom prst="rect">
            <a:avLst/>
          </a:prstGeom>
        </p:spPr>
        <p:txBody>
          <a:bodyPr lIns="0" tIns="0" rIns="0" bIns="0" rtlCol="0" anchor="t">
            <a:spAutoFit/>
          </a:bodyPr>
          <a:lstStyle/>
          <a:p>
            <a:pPr marL="647700" lvl="1" indent="-323850" algn="just">
              <a:lnSpc>
                <a:spcPts val="5340"/>
              </a:lnSpc>
              <a:buFont typeface="Arial"/>
              <a:buChar char="•"/>
            </a:pPr>
            <a:r>
              <a:rPr lang="en-US" sz="3000" spc="15">
                <a:solidFill>
                  <a:srgbClr val="000000"/>
                </a:solidFill>
                <a:latin typeface="Inter"/>
                <a:ea typeface="Inter"/>
                <a:cs typeface="Inter"/>
                <a:sym typeface="Inter"/>
              </a:rPr>
              <a:t>Different providers use different pricing and features.</a:t>
            </a:r>
          </a:p>
          <a:p>
            <a:pPr marL="647700" lvl="1" indent="-323850" algn="just">
              <a:lnSpc>
                <a:spcPts val="5340"/>
              </a:lnSpc>
              <a:buFont typeface="Arial"/>
              <a:buChar char="•"/>
            </a:pPr>
            <a:r>
              <a:rPr lang="en-US" sz="3000" spc="15">
                <a:solidFill>
                  <a:srgbClr val="000000"/>
                </a:solidFill>
                <a:latin typeface="Inter"/>
                <a:ea typeface="Inter"/>
                <a:cs typeface="Inter"/>
                <a:sym typeface="Inter"/>
              </a:rPr>
              <a:t>Performance is measured in different ways.</a:t>
            </a:r>
          </a:p>
          <a:p>
            <a:pPr marL="647700" lvl="1" indent="-323850" algn="just">
              <a:lnSpc>
                <a:spcPts val="5340"/>
              </a:lnSpc>
              <a:buFont typeface="Arial"/>
              <a:buChar char="•"/>
            </a:pPr>
            <a:r>
              <a:rPr lang="en-US" sz="3000" spc="15">
                <a:solidFill>
                  <a:srgbClr val="000000"/>
                </a:solidFill>
                <a:latin typeface="Inter"/>
                <a:ea typeface="Inter"/>
                <a:cs typeface="Inter"/>
                <a:sym typeface="Inter"/>
              </a:rPr>
              <a:t>Some performance factors are unclear or subjective (fuzzy attributes).</a:t>
            </a:r>
          </a:p>
          <a:p>
            <a:pPr marL="647700" lvl="1" indent="-323850" algn="just">
              <a:lnSpc>
                <a:spcPts val="5340"/>
              </a:lnSpc>
              <a:buFont typeface="Arial"/>
              <a:buChar char="•"/>
            </a:pPr>
            <a:r>
              <a:rPr lang="en-US" sz="3000" spc="15">
                <a:solidFill>
                  <a:srgbClr val="000000"/>
                </a:solidFill>
                <a:latin typeface="Inter"/>
                <a:ea typeface="Inter"/>
                <a:cs typeface="Inter"/>
                <a:sym typeface="Inter"/>
              </a:rPr>
              <a:t>Users have different preferences for what matters most in a cloud service.</a:t>
            </a:r>
          </a:p>
        </p:txBody>
      </p:sp>
      <p:sp>
        <p:nvSpPr>
          <p:cNvPr id="9" name="Freeform 9"/>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6"/>
            <a:stretch>
              <a:fillRect/>
            </a:stretch>
          </a:blipFill>
        </p:spPr>
      </p:sp>
      <p:sp>
        <p:nvSpPr>
          <p:cNvPr id="10" name="TextBox 10"/>
          <p:cNvSpPr txBox="1"/>
          <p:nvPr/>
        </p:nvSpPr>
        <p:spPr>
          <a:xfrm>
            <a:off x="704980" y="8740345"/>
            <a:ext cx="5994054" cy="690607"/>
          </a:xfrm>
          <a:prstGeom prst="rect">
            <a:avLst/>
          </a:prstGeom>
        </p:spPr>
        <p:txBody>
          <a:bodyPr lIns="0" tIns="0" rIns="0" bIns="0" rtlCol="0" anchor="t">
            <a:spAutoFit/>
          </a:bodyPr>
          <a:lstStyle/>
          <a:p>
            <a:pPr algn="l">
              <a:lnSpc>
                <a:spcPts val="2743"/>
              </a:lnSpc>
            </a:pPr>
            <a:r>
              <a:rPr lang="en-US" sz="1959" spc="9">
                <a:solidFill>
                  <a:srgbClr val="222E53"/>
                </a:solidFill>
                <a:latin typeface="Inter"/>
                <a:ea typeface="Inter"/>
                <a:cs typeface="Inter"/>
                <a:sym typeface="Inter"/>
              </a:rPr>
              <a:t>Department of Computer Science &amp; Engineering, Jagannath University</a:t>
            </a:r>
          </a:p>
        </p:txBody>
      </p:sp>
      <p:sp>
        <p:nvSpPr>
          <p:cNvPr id="11" name="TextBox 11"/>
          <p:cNvSpPr txBox="1"/>
          <p:nvPr/>
        </p:nvSpPr>
        <p:spPr>
          <a:xfrm>
            <a:off x="15832559" y="9519686"/>
            <a:ext cx="550441" cy="377155"/>
          </a:xfrm>
          <a:prstGeom prst="rect">
            <a:avLst/>
          </a:prstGeom>
        </p:spPr>
        <p:txBody>
          <a:bodyPr wrap="square" lIns="0" tIns="0" rIns="0" bIns="0" rtlCol="0" anchor="t">
            <a:spAutoFit/>
          </a:bodyPr>
          <a:lstStyle/>
          <a:p>
            <a:pPr algn="ctr">
              <a:lnSpc>
                <a:spcPts val="3219"/>
              </a:lnSpc>
              <a:spcBef>
                <a:spcPct val="0"/>
              </a:spcBef>
            </a:pPr>
            <a:r>
              <a:rPr lang="en-US" sz="2299" spc="11" dirty="0">
                <a:latin typeface="Inter"/>
                <a:ea typeface="Inter"/>
                <a:cs typeface="Inter"/>
                <a:sym typeface="Inter"/>
              </a:rPr>
              <a:t>05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sp>
        <p:nvSpPr>
          <p:cNvPr id="2" name="Freeform 2"/>
          <p:cNvSpPr/>
          <p:nvPr/>
        </p:nvSpPr>
        <p:spPr>
          <a:xfrm rot="5400000" flipH="1">
            <a:off x="-2623119" y="-2629198"/>
            <a:ext cx="6656198" cy="5258396"/>
          </a:xfrm>
          <a:custGeom>
            <a:avLst/>
            <a:gdLst/>
            <a:ahLst/>
            <a:cxnLst/>
            <a:rect l="l" t="t" r="r" b="b"/>
            <a:pathLst>
              <a:path w="6656198" h="5258396">
                <a:moveTo>
                  <a:pt x="6656198" y="0"/>
                </a:moveTo>
                <a:lnTo>
                  <a:pt x="0" y="0"/>
                </a:lnTo>
                <a:lnTo>
                  <a:pt x="0" y="5258396"/>
                </a:lnTo>
                <a:lnTo>
                  <a:pt x="6656198" y="5258396"/>
                </a:lnTo>
                <a:lnTo>
                  <a:pt x="6656198" y="0"/>
                </a:lnTo>
                <a:close/>
              </a:path>
            </a:pathLst>
          </a:custGeom>
          <a:blipFill>
            <a:blip r:embed="rId2">
              <a:alphaModFix amt="23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3802541"/>
            <a:ext cx="9634866" cy="2529519"/>
          </a:xfrm>
          <a:prstGeom prst="rect">
            <a:avLst/>
          </a:prstGeom>
        </p:spPr>
        <p:txBody>
          <a:bodyPr lIns="0" tIns="0" rIns="0" bIns="0" rtlCol="0" anchor="t">
            <a:spAutoFit/>
          </a:bodyPr>
          <a:lstStyle/>
          <a:p>
            <a:pPr marL="626306" lvl="1" indent="-313153" algn="l">
              <a:lnSpc>
                <a:spcPts val="5163"/>
              </a:lnSpc>
              <a:buFont typeface="Arial"/>
              <a:buChar char="•"/>
            </a:pPr>
            <a:r>
              <a:rPr lang="en-US" sz="2900" spc="14">
                <a:solidFill>
                  <a:srgbClr val="000000"/>
                </a:solidFill>
                <a:latin typeface="Inter"/>
                <a:ea typeface="Inter"/>
                <a:cs typeface="Inter"/>
                <a:sym typeface="Inter"/>
              </a:rPr>
              <a:t>Take Cloud services and KPIs as input.</a:t>
            </a:r>
          </a:p>
          <a:p>
            <a:pPr marL="626306" lvl="1" indent="-313153" algn="l">
              <a:lnSpc>
                <a:spcPts val="5163"/>
              </a:lnSpc>
              <a:buFont typeface="Arial"/>
              <a:buChar char="•"/>
            </a:pPr>
            <a:r>
              <a:rPr lang="en-US" sz="2900" spc="14">
                <a:solidFill>
                  <a:srgbClr val="000000"/>
                </a:solidFill>
                <a:latin typeface="Inter"/>
                <a:ea typeface="Inter"/>
                <a:cs typeface="Inter"/>
                <a:sym typeface="Inter"/>
              </a:rPr>
              <a:t>Compare and rank the Cloud services.</a:t>
            </a:r>
          </a:p>
          <a:p>
            <a:pPr marL="626306" lvl="1" indent="-313153" algn="l">
              <a:lnSpc>
                <a:spcPts val="5163"/>
              </a:lnSpc>
              <a:buFont typeface="Arial"/>
              <a:buChar char="•"/>
            </a:pPr>
            <a:r>
              <a:rPr lang="en-US" sz="2900" spc="14">
                <a:solidFill>
                  <a:srgbClr val="000000"/>
                </a:solidFill>
                <a:latin typeface="Inter"/>
                <a:ea typeface="Inter"/>
                <a:cs typeface="Inter"/>
                <a:sym typeface="Inter"/>
              </a:rPr>
              <a:t>Output a ranked list showing which Cloud service is the best and which is the worst.</a:t>
            </a:r>
          </a:p>
        </p:txBody>
      </p:sp>
      <p:grpSp>
        <p:nvGrpSpPr>
          <p:cNvPr id="4" name="Group 4"/>
          <p:cNvGrpSpPr/>
          <p:nvPr/>
        </p:nvGrpSpPr>
        <p:grpSpPr>
          <a:xfrm rot="-6078968">
            <a:off x="7178993" y="5215803"/>
            <a:ext cx="1786066" cy="9943550"/>
            <a:chOff x="0" y="0"/>
            <a:chExt cx="470404" cy="2618877"/>
          </a:xfrm>
        </p:grpSpPr>
        <p:sp>
          <p:nvSpPr>
            <p:cNvPr id="5" name="Freeform 5"/>
            <p:cNvSpPr/>
            <p:nvPr/>
          </p:nvSpPr>
          <p:spPr>
            <a:xfrm>
              <a:off x="0" y="0"/>
              <a:ext cx="470404" cy="2618877"/>
            </a:xfrm>
            <a:custGeom>
              <a:avLst/>
              <a:gdLst/>
              <a:ahLst/>
              <a:cxnLst/>
              <a:rect l="l" t="t" r="r" b="b"/>
              <a:pathLst>
                <a:path w="470404" h="2618877">
                  <a:moveTo>
                    <a:pt x="0" y="0"/>
                  </a:moveTo>
                  <a:lnTo>
                    <a:pt x="470404" y="0"/>
                  </a:lnTo>
                  <a:lnTo>
                    <a:pt x="470404" y="2618877"/>
                  </a:lnTo>
                  <a:lnTo>
                    <a:pt x="0" y="2618877"/>
                  </a:lnTo>
                  <a:close/>
                </a:path>
              </a:pathLst>
            </a:custGeom>
            <a:solidFill>
              <a:srgbClr val="606D98"/>
            </a:solidFill>
          </p:spPr>
        </p:sp>
        <p:sp>
          <p:nvSpPr>
            <p:cNvPr id="6" name="TextBox 6"/>
            <p:cNvSpPr txBox="1"/>
            <p:nvPr/>
          </p:nvSpPr>
          <p:spPr>
            <a:xfrm>
              <a:off x="0" y="-38100"/>
              <a:ext cx="470404" cy="2656977"/>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rot="-2655168">
            <a:off x="10241031" y="2517303"/>
            <a:ext cx="15424018" cy="7023258"/>
            <a:chOff x="0" y="0"/>
            <a:chExt cx="4062293" cy="1849747"/>
          </a:xfrm>
        </p:grpSpPr>
        <p:sp>
          <p:nvSpPr>
            <p:cNvPr id="8" name="Freeform 8"/>
            <p:cNvSpPr/>
            <p:nvPr/>
          </p:nvSpPr>
          <p:spPr>
            <a:xfrm>
              <a:off x="0" y="0"/>
              <a:ext cx="4062293" cy="1849747"/>
            </a:xfrm>
            <a:custGeom>
              <a:avLst/>
              <a:gdLst/>
              <a:ahLst/>
              <a:cxnLst/>
              <a:rect l="l" t="t" r="r" b="b"/>
              <a:pathLst>
                <a:path w="4062293" h="1849747">
                  <a:moveTo>
                    <a:pt x="0" y="0"/>
                  </a:moveTo>
                  <a:lnTo>
                    <a:pt x="4062293" y="0"/>
                  </a:lnTo>
                  <a:lnTo>
                    <a:pt x="4062293" y="1849747"/>
                  </a:lnTo>
                  <a:lnTo>
                    <a:pt x="0" y="1849747"/>
                  </a:lnTo>
                  <a:close/>
                </a:path>
              </a:pathLst>
            </a:custGeom>
            <a:solidFill>
              <a:srgbClr val="47557E"/>
            </a:solidFill>
          </p:spPr>
        </p:sp>
        <p:sp>
          <p:nvSpPr>
            <p:cNvPr id="9" name="TextBox 9"/>
            <p:cNvSpPr txBox="1"/>
            <p:nvPr/>
          </p:nvSpPr>
          <p:spPr>
            <a:xfrm>
              <a:off x="0" y="-38100"/>
              <a:ext cx="4062293" cy="1887847"/>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rot="5400000" flipV="1">
            <a:off x="8259222" y="-2127715"/>
            <a:ext cx="11205779" cy="10911627"/>
          </a:xfrm>
          <a:custGeom>
            <a:avLst/>
            <a:gdLst/>
            <a:ahLst/>
            <a:cxnLst/>
            <a:rect l="l" t="t" r="r" b="b"/>
            <a:pathLst>
              <a:path w="11205779" h="10911627">
                <a:moveTo>
                  <a:pt x="0" y="10911628"/>
                </a:moveTo>
                <a:lnTo>
                  <a:pt x="11205779" y="10911628"/>
                </a:lnTo>
                <a:lnTo>
                  <a:pt x="11205779" y="0"/>
                </a:lnTo>
                <a:lnTo>
                  <a:pt x="0" y="0"/>
                </a:lnTo>
                <a:lnTo>
                  <a:pt x="0" y="10911628"/>
                </a:lnTo>
                <a:close/>
              </a:path>
            </a:pathLst>
          </a:custGeom>
          <a:blipFill>
            <a:blip r:embed="rId4">
              <a:alphaModFix amt="65999"/>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1028700" y="1100367"/>
            <a:ext cx="7237570" cy="1383994"/>
          </a:xfrm>
          <a:prstGeom prst="rect">
            <a:avLst/>
          </a:prstGeom>
        </p:spPr>
        <p:txBody>
          <a:bodyPr lIns="0" tIns="0" rIns="0" bIns="0" rtlCol="0" anchor="t">
            <a:spAutoFit/>
          </a:bodyPr>
          <a:lstStyle/>
          <a:p>
            <a:pPr algn="l">
              <a:lnSpc>
                <a:spcPts val="11391"/>
              </a:lnSpc>
            </a:pPr>
            <a:r>
              <a:rPr lang="en-US" sz="8137" b="1" spc="40">
                <a:solidFill>
                  <a:srgbClr val="222E53"/>
                </a:solidFill>
                <a:latin typeface="Inter Bold"/>
                <a:ea typeface="Inter Bold"/>
                <a:cs typeface="Inter Bold"/>
                <a:sym typeface="Inter Bold"/>
              </a:rPr>
              <a:t>Objectives</a:t>
            </a:r>
          </a:p>
        </p:txBody>
      </p:sp>
      <p:sp>
        <p:nvSpPr>
          <p:cNvPr id="12" name="TextBox 12"/>
          <p:cNvSpPr txBox="1"/>
          <p:nvPr/>
        </p:nvSpPr>
        <p:spPr>
          <a:xfrm>
            <a:off x="704980" y="8740345"/>
            <a:ext cx="5994054" cy="690607"/>
          </a:xfrm>
          <a:prstGeom prst="rect">
            <a:avLst/>
          </a:prstGeom>
        </p:spPr>
        <p:txBody>
          <a:bodyPr lIns="0" tIns="0" rIns="0" bIns="0" rtlCol="0" anchor="t">
            <a:spAutoFit/>
          </a:bodyPr>
          <a:lstStyle/>
          <a:p>
            <a:pPr algn="l">
              <a:lnSpc>
                <a:spcPts val="2743"/>
              </a:lnSpc>
            </a:pPr>
            <a:r>
              <a:rPr lang="en-US" sz="1959" spc="9">
                <a:solidFill>
                  <a:srgbClr val="35436C"/>
                </a:solidFill>
                <a:latin typeface="Inter"/>
                <a:ea typeface="Inter"/>
                <a:cs typeface="Inter"/>
                <a:sym typeface="Inter"/>
              </a:rPr>
              <a:t>Department of Computer Science &amp; Engineering, Jagannath University</a:t>
            </a:r>
          </a:p>
        </p:txBody>
      </p:sp>
      <p:sp>
        <p:nvSpPr>
          <p:cNvPr id="13" name="AutoShape 13"/>
          <p:cNvSpPr/>
          <p:nvPr/>
        </p:nvSpPr>
        <p:spPr>
          <a:xfrm rot="-10402021">
            <a:off x="8874479" y="9297528"/>
            <a:ext cx="9975266" cy="0"/>
          </a:xfrm>
          <a:prstGeom prst="line">
            <a:avLst/>
          </a:prstGeom>
          <a:ln w="38100" cap="flat">
            <a:solidFill>
              <a:srgbClr val="FBFBFC"/>
            </a:solidFill>
            <a:prstDash val="solid"/>
            <a:headEnd type="none" w="sm" len="sm"/>
            <a:tailEnd type="none" w="sm" len="sm"/>
          </a:ln>
        </p:spPr>
      </p:sp>
      <p:sp>
        <p:nvSpPr>
          <p:cNvPr id="14" name="Freeform 14"/>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6"/>
            <a:stretch>
              <a:fillRect/>
            </a:stretch>
          </a:blipFill>
        </p:spPr>
      </p:sp>
      <p:sp>
        <p:nvSpPr>
          <p:cNvPr id="15" name="TextBox 15"/>
          <p:cNvSpPr txBox="1"/>
          <p:nvPr/>
        </p:nvSpPr>
        <p:spPr>
          <a:xfrm>
            <a:off x="15749633" y="9622404"/>
            <a:ext cx="653162" cy="377155"/>
          </a:xfrm>
          <a:prstGeom prst="rect">
            <a:avLst/>
          </a:prstGeom>
        </p:spPr>
        <p:txBody>
          <a:bodyPr wrap="square" lIns="0" tIns="0" rIns="0" bIns="0" rtlCol="0" anchor="t">
            <a:spAutoFit/>
          </a:bodyPr>
          <a:lstStyle/>
          <a:p>
            <a:pPr algn="ctr">
              <a:lnSpc>
                <a:spcPts val="3219"/>
              </a:lnSpc>
              <a:spcBef>
                <a:spcPct val="0"/>
              </a:spcBef>
            </a:pPr>
            <a:r>
              <a:rPr lang="en-US" sz="2299" spc="11" dirty="0">
                <a:solidFill>
                  <a:srgbClr val="FFFFFF"/>
                </a:solidFill>
                <a:latin typeface="Inter"/>
                <a:ea typeface="Inter"/>
                <a:cs typeface="Inter"/>
                <a:sym typeface="Inter"/>
              </a:rPr>
              <a:t>06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grpSp>
        <p:nvGrpSpPr>
          <p:cNvPr id="2" name="Group 2"/>
          <p:cNvGrpSpPr/>
          <p:nvPr/>
        </p:nvGrpSpPr>
        <p:grpSpPr>
          <a:xfrm>
            <a:off x="8169199" y="183079"/>
            <a:ext cx="10569559" cy="10569559"/>
            <a:chOff x="0" y="0"/>
            <a:chExt cx="6350000" cy="6350000"/>
          </a:xfrm>
        </p:grpSpPr>
        <p:sp>
          <p:nvSpPr>
            <p:cNvPr id="3" name="Freeform 3"/>
            <p:cNvSpPr/>
            <p:nvPr/>
          </p:nvSpPr>
          <p:spPr>
            <a:xfrm>
              <a:off x="-95377" y="-95377"/>
              <a:ext cx="6540754" cy="6540754"/>
            </a:xfrm>
            <a:custGeom>
              <a:avLst/>
              <a:gdLst/>
              <a:ahLst/>
              <a:cxnLst/>
              <a:rect l="l" t="t" r="r" b="b"/>
              <a:pathLst>
                <a:path w="6540754" h="6540754">
                  <a:moveTo>
                    <a:pt x="6540754" y="0"/>
                  </a:moveTo>
                  <a:lnTo>
                    <a:pt x="0" y="6540754"/>
                  </a:lnTo>
                  <a:lnTo>
                    <a:pt x="6540754" y="6540754"/>
                  </a:lnTo>
                  <a:close/>
                </a:path>
              </a:pathLst>
            </a:custGeom>
            <a:blipFill>
              <a:blip r:embed="rId2"/>
              <a:stretch>
                <a:fillRect l="-77777"/>
              </a:stretch>
            </a:blipFill>
          </p:spPr>
        </p:sp>
      </p:grpSp>
      <p:sp>
        <p:nvSpPr>
          <p:cNvPr id="4" name="Freeform 4"/>
          <p:cNvSpPr/>
          <p:nvPr/>
        </p:nvSpPr>
        <p:spPr>
          <a:xfrm rot="5400000">
            <a:off x="-2577336" y="5807100"/>
            <a:ext cx="4632681" cy="5258396"/>
          </a:xfrm>
          <a:custGeom>
            <a:avLst/>
            <a:gdLst/>
            <a:ahLst/>
            <a:cxnLst/>
            <a:rect l="l" t="t" r="r" b="b"/>
            <a:pathLst>
              <a:path w="4632681" h="5258396">
                <a:moveTo>
                  <a:pt x="0" y="0"/>
                </a:moveTo>
                <a:lnTo>
                  <a:pt x="4632680" y="0"/>
                </a:lnTo>
                <a:lnTo>
                  <a:pt x="4632680" y="5258396"/>
                </a:lnTo>
                <a:lnTo>
                  <a:pt x="0" y="5258396"/>
                </a:lnTo>
                <a:lnTo>
                  <a:pt x="0" y="0"/>
                </a:lnTo>
                <a:close/>
              </a:path>
            </a:pathLst>
          </a:custGeom>
          <a:blipFill>
            <a:blip r:embed="rId3">
              <a:alphaModFix amt="48000"/>
              <a:extLst>
                <a:ext uri="{96DAC541-7B7A-43D3-8B79-37D633B846F1}">
                  <asvg:svgBlip xmlns:asvg="http://schemas.microsoft.com/office/drawing/2016/SVG/main" r:embed="rId4"/>
                </a:ext>
              </a:extLst>
            </a:blip>
            <a:stretch>
              <a:fillRect r="-43679"/>
            </a:stretch>
          </a:blipFill>
        </p:spPr>
      </p:sp>
      <p:grpSp>
        <p:nvGrpSpPr>
          <p:cNvPr id="5" name="Group 5"/>
          <p:cNvGrpSpPr/>
          <p:nvPr/>
        </p:nvGrpSpPr>
        <p:grpSpPr>
          <a:xfrm rot="-5845962">
            <a:off x="2198126" y="5648717"/>
            <a:ext cx="3720768" cy="12187601"/>
            <a:chOff x="0" y="0"/>
            <a:chExt cx="979955" cy="3209903"/>
          </a:xfrm>
        </p:grpSpPr>
        <p:sp>
          <p:nvSpPr>
            <p:cNvPr id="6" name="Freeform 6"/>
            <p:cNvSpPr/>
            <p:nvPr/>
          </p:nvSpPr>
          <p:spPr>
            <a:xfrm>
              <a:off x="0" y="0"/>
              <a:ext cx="979955" cy="3209903"/>
            </a:xfrm>
            <a:custGeom>
              <a:avLst/>
              <a:gdLst/>
              <a:ahLst/>
              <a:cxnLst/>
              <a:rect l="l" t="t" r="r" b="b"/>
              <a:pathLst>
                <a:path w="979955" h="3209903">
                  <a:moveTo>
                    <a:pt x="0" y="0"/>
                  </a:moveTo>
                  <a:lnTo>
                    <a:pt x="979955" y="0"/>
                  </a:lnTo>
                  <a:lnTo>
                    <a:pt x="979955" y="3209903"/>
                  </a:lnTo>
                  <a:lnTo>
                    <a:pt x="0" y="3209903"/>
                  </a:lnTo>
                  <a:close/>
                </a:path>
              </a:pathLst>
            </a:custGeom>
            <a:solidFill>
              <a:srgbClr val="7A86B3"/>
            </a:solidFill>
          </p:spPr>
        </p:sp>
        <p:sp>
          <p:nvSpPr>
            <p:cNvPr id="7" name="TextBox 7"/>
            <p:cNvSpPr txBox="1"/>
            <p:nvPr/>
          </p:nvSpPr>
          <p:spPr>
            <a:xfrm>
              <a:off x="0" y="-38100"/>
              <a:ext cx="979955" cy="3248003"/>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704980" y="2392363"/>
            <a:ext cx="10676297" cy="5416549"/>
          </a:xfrm>
          <a:prstGeom prst="rect">
            <a:avLst/>
          </a:prstGeom>
        </p:spPr>
        <p:txBody>
          <a:bodyPr lIns="0" tIns="0" rIns="0" bIns="0" rtlCol="0" anchor="t">
            <a:spAutoFit/>
          </a:bodyPr>
          <a:lstStyle/>
          <a:p>
            <a:pPr marL="539754" lvl="1" indent="-269877" algn="just">
              <a:lnSpc>
                <a:spcPts val="3925"/>
              </a:lnSpc>
              <a:buFont typeface="Arial"/>
              <a:buChar char="•"/>
            </a:pPr>
            <a:r>
              <a:rPr lang="en-US" sz="2500" spc="12" dirty="0">
                <a:solidFill>
                  <a:srgbClr val="000000"/>
                </a:solidFill>
                <a:latin typeface="Inter"/>
                <a:ea typeface="Inter"/>
                <a:cs typeface="Inter"/>
                <a:sym typeface="Inter"/>
              </a:rPr>
              <a:t>Cloud computing has become essential for businesses and individuals due to its flexibility, scalability, and cost-effectiveness.</a:t>
            </a:r>
          </a:p>
          <a:p>
            <a:pPr marL="539754" lvl="1" indent="-269877" algn="just">
              <a:lnSpc>
                <a:spcPts val="3925"/>
              </a:lnSpc>
              <a:buFont typeface="Arial"/>
              <a:buChar char="•"/>
            </a:pPr>
            <a:r>
              <a:rPr lang="en-US" sz="2500" spc="12" dirty="0">
                <a:solidFill>
                  <a:srgbClr val="000000"/>
                </a:solidFill>
                <a:latin typeface="Inter"/>
                <a:ea typeface="Inter"/>
                <a:cs typeface="Inter"/>
                <a:sym typeface="Inter"/>
              </a:rPr>
              <a:t>Choosing the right Cloud Service Provider (CSP) is critical, as different providers offer varying levels of performance, security, cost, and usability.</a:t>
            </a:r>
          </a:p>
          <a:p>
            <a:pPr marL="539754" lvl="1" indent="-269877" algn="just">
              <a:lnSpc>
                <a:spcPts val="3925"/>
              </a:lnSpc>
              <a:buFont typeface="Arial"/>
              <a:buChar char="•"/>
            </a:pPr>
            <a:r>
              <a:rPr lang="en-US" sz="2500" spc="12" dirty="0">
                <a:solidFill>
                  <a:srgbClr val="000000"/>
                </a:solidFill>
                <a:latin typeface="Inter"/>
                <a:ea typeface="Inter"/>
                <a:cs typeface="Inter"/>
                <a:sym typeface="Inter"/>
              </a:rPr>
              <a:t>Security and transparency concerns are important for organizations handling sensitive data, requiring CSPs to provide clear policies and protections.</a:t>
            </a:r>
          </a:p>
          <a:p>
            <a:pPr marL="539754" lvl="1" indent="-269877" algn="just">
              <a:lnSpc>
                <a:spcPts val="3925"/>
              </a:lnSpc>
              <a:buFont typeface="Arial"/>
              <a:buChar char="•"/>
            </a:pPr>
            <a:r>
              <a:rPr lang="en-US" sz="2500" spc="12" dirty="0">
                <a:solidFill>
                  <a:srgbClr val="000000"/>
                </a:solidFill>
                <a:latin typeface="Inter"/>
                <a:ea typeface="Inter"/>
                <a:cs typeface="Inter"/>
                <a:sym typeface="Inter"/>
              </a:rPr>
              <a:t>The paper aims to define key performance indicators (KPIs) to guide users in evaluating and selecting the most suitable CSP based on their needs.</a:t>
            </a:r>
          </a:p>
        </p:txBody>
      </p:sp>
      <p:sp>
        <p:nvSpPr>
          <p:cNvPr id="9" name="TextBox 9"/>
          <p:cNvSpPr txBox="1"/>
          <p:nvPr/>
        </p:nvSpPr>
        <p:spPr>
          <a:xfrm>
            <a:off x="1028700" y="895350"/>
            <a:ext cx="8115300" cy="1193800"/>
          </a:xfrm>
          <a:prstGeom prst="rect">
            <a:avLst/>
          </a:prstGeom>
        </p:spPr>
        <p:txBody>
          <a:bodyPr lIns="0" tIns="0" rIns="0" bIns="0" rtlCol="0" anchor="t">
            <a:spAutoFit/>
          </a:bodyPr>
          <a:lstStyle/>
          <a:p>
            <a:pPr algn="l">
              <a:lnSpc>
                <a:spcPts val="9799"/>
              </a:lnSpc>
            </a:pPr>
            <a:r>
              <a:rPr lang="en-US" sz="6999" b="1" spc="34">
                <a:solidFill>
                  <a:srgbClr val="222E53"/>
                </a:solidFill>
                <a:latin typeface="Inter Bold"/>
                <a:ea typeface="Inter Bold"/>
                <a:cs typeface="Inter Bold"/>
                <a:sym typeface="Inter Bold"/>
              </a:rPr>
              <a:t>Introduction</a:t>
            </a:r>
          </a:p>
        </p:txBody>
      </p:sp>
      <p:sp>
        <p:nvSpPr>
          <p:cNvPr id="10" name="TextBox 10"/>
          <p:cNvSpPr txBox="1"/>
          <p:nvPr/>
        </p:nvSpPr>
        <p:spPr>
          <a:xfrm>
            <a:off x="704980" y="8740345"/>
            <a:ext cx="5994054" cy="690607"/>
          </a:xfrm>
          <a:prstGeom prst="rect">
            <a:avLst/>
          </a:prstGeom>
        </p:spPr>
        <p:txBody>
          <a:bodyPr lIns="0" tIns="0" rIns="0" bIns="0" rtlCol="0" anchor="t">
            <a:spAutoFit/>
          </a:bodyPr>
          <a:lstStyle/>
          <a:p>
            <a:pPr algn="l">
              <a:lnSpc>
                <a:spcPts val="2743"/>
              </a:lnSpc>
            </a:pPr>
            <a:r>
              <a:rPr lang="en-US" sz="1959" spc="9">
                <a:solidFill>
                  <a:srgbClr val="35436C"/>
                </a:solidFill>
                <a:latin typeface="Inter"/>
                <a:ea typeface="Inter"/>
                <a:cs typeface="Inter"/>
                <a:sym typeface="Inter"/>
              </a:rPr>
              <a:t>Department of Computer Science &amp; Engineering, Jagannath University</a:t>
            </a:r>
          </a:p>
        </p:txBody>
      </p:sp>
      <p:sp>
        <p:nvSpPr>
          <p:cNvPr id="11" name="Freeform 11"/>
          <p:cNvSpPr/>
          <p:nvPr/>
        </p:nvSpPr>
        <p:spPr>
          <a:xfrm>
            <a:off x="16076214" y="183079"/>
            <a:ext cx="1981243" cy="1981243"/>
          </a:xfrm>
          <a:custGeom>
            <a:avLst/>
            <a:gdLst/>
            <a:ahLst/>
            <a:cxnLst/>
            <a:rect l="l" t="t" r="r" b="b"/>
            <a:pathLst>
              <a:path w="1981243" h="1981243">
                <a:moveTo>
                  <a:pt x="0" y="0"/>
                </a:moveTo>
                <a:lnTo>
                  <a:pt x="1981243" y="0"/>
                </a:lnTo>
                <a:lnTo>
                  <a:pt x="1981243" y="1981243"/>
                </a:lnTo>
                <a:lnTo>
                  <a:pt x="0" y="1981243"/>
                </a:lnTo>
                <a:lnTo>
                  <a:pt x="0" y="0"/>
                </a:lnTo>
                <a:close/>
              </a:path>
            </a:pathLst>
          </a:custGeom>
          <a:blipFill>
            <a:blip r:embed="rId5"/>
            <a:stretch>
              <a:fillRect/>
            </a:stretch>
          </a:blipFill>
        </p:spPr>
      </p:sp>
      <p:sp>
        <p:nvSpPr>
          <p:cNvPr id="12" name="TextBox 12"/>
          <p:cNvSpPr txBox="1"/>
          <p:nvPr/>
        </p:nvSpPr>
        <p:spPr>
          <a:xfrm>
            <a:off x="15837976" y="9519687"/>
            <a:ext cx="697423" cy="377155"/>
          </a:xfrm>
          <a:prstGeom prst="rect">
            <a:avLst/>
          </a:prstGeom>
        </p:spPr>
        <p:txBody>
          <a:bodyPr wrap="square" lIns="0" tIns="0" rIns="0" bIns="0" rtlCol="0" anchor="t">
            <a:spAutoFit/>
          </a:bodyPr>
          <a:lstStyle/>
          <a:p>
            <a:pPr algn="ctr">
              <a:lnSpc>
                <a:spcPts val="3219"/>
              </a:lnSpc>
              <a:spcBef>
                <a:spcPct val="0"/>
              </a:spcBef>
            </a:pPr>
            <a:r>
              <a:rPr lang="en-US" sz="2299" spc="11" dirty="0">
                <a:solidFill>
                  <a:schemeClr val="bg1"/>
                </a:solidFill>
                <a:latin typeface="Inter"/>
                <a:ea typeface="Inter"/>
                <a:cs typeface="Inter"/>
                <a:sym typeface="Inter"/>
              </a:rPr>
              <a:t>07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grpSp>
        <p:nvGrpSpPr>
          <p:cNvPr id="2" name="Group 2"/>
          <p:cNvGrpSpPr/>
          <p:nvPr/>
        </p:nvGrpSpPr>
        <p:grpSpPr>
          <a:xfrm rot="-4484591">
            <a:off x="8757363" y="-5220173"/>
            <a:ext cx="3112322" cy="9830537"/>
            <a:chOff x="0" y="0"/>
            <a:chExt cx="819706" cy="2589113"/>
          </a:xfrm>
        </p:grpSpPr>
        <p:sp>
          <p:nvSpPr>
            <p:cNvPr id="3" name="Freeform 3"/>
            <p:cNvSpPr/>
            <p:nvPr/>
          </p:nvSpPr>
          <p:spPr>
            <a:xfrm>
              <a:off x="0" y="0"/>
              <a:ext cx="819706" cy="2589113"/>
            </a:xfrm>
            <a:custGeom>
              <a:avLst/>
              <a:gdLst/>
              <a:ahLst/>
              <a:cxnLst/>
              <a:rect l="l" t="t" r="r" b="b"/>
              <a:pathLst>
                <a:path w="819706" h="2589113">
                  <a:moveTo>
                    <a:pt x="0" y="0"/>
                  </a:moveTo>
                  <a:lnTo>
                    <a:pt x="819706" y="0"/>
                  </a:lnTo>
                  <a:lnTo>
                    <a:pt x="819706" y="2589113"/>
                  </a:lnTo>
                  <a:lnTo>
                    <a:pt x="0" y="2589113"/>
                  </a:lnTo>
                  <a:close/>
                </a:path>
              </a:pathLst>
            </a:custGeom>
            <a:solidFill>
              <a:srgbClr val="47557E"/>
            </a:solidFill>
          </p:spPr>
        </p:sp>
        <p:sp>
          <p:nvSpPr>
            <p:cNvPr id="4" name="TextBox 4"/>
            <p:cNvSpPr txBox="1"/>
            <p:nvPr/>
          </p:nvSpPr>
          <p:spPr>
            <a:xfrm>
              <a:off x="0" y="-38100"/>
              <a:ext cx="819706" cy="262721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995542">
            <a:off x="13963792" y="-1538917"/>
            <a:ext cx="6190387" cy="12187601"/>
            <a:chOff x="0" y="0"/>
            <a:chExt cx="1630390" cy="3209903"/>
          </a:xfrm>
        </p:grpSpPr>
        <p:sp>
          <p:nvSpPr>
            <p:cNvPr id="6" name="Freeform 6"/>
            <p:cNvSpPr/>
            <p:nvPr/>
          </p:nvSpPr>
          <p:spPr>
            <a:xfrm>
              <a:off x="0" y="0"/>
              <a:ext cx="1630390" cy="3209903"/>
            </a:xfrm>
            <a:custGeom>
              <a:avLst/>
              <a:gdLst/>
              <a:ahLst/>
              <a:cxnLst/>
              <a:rect l="l" t="t" r="r" b="b"/>
              <a:pathLst>
                <a:path w="1630390" h="3209903">
                  <a:moveTo>
                    <a:pt x="0" y="0"/>
                  </a:moveTo>
                  <a:lnTo>
                    <a:pt x="1630390" y="0"/>
                  </a:lnTo>
                  <a:lnTo>
                    <a:pt x="1630390" y="3209903"/>
                  </a:lnTo>
                  <a:lnTo>
                    <a:pt x="0" y="3209903"/>
                  </a:lnTo>
                  <a:close/>
                </a:path>
              </a:pathLst>
            </a:custGeom>
            <a:solidFill>
              <a:srgbClr val="F5B7CC"/>
            </a:solidFill>
          </p:spPr>
        </p:sp>
        <p:sp>
          <p:nvSpPr>
            <p:cNvPr id="7" name="TextBox 7"/>
            <p:cNvSpPr txBox="1"/>
            <p:nvPr/>
          </p:nvSpPr>
          <p:spPr>
            <a:xfrm>
              <a:off x="0" y="-38100"/>
              <a:ext cx="1630390" cy="3248003"/>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rot="-8100000">
            <a:off x="15504676" y="-466775"/>
            <a:ext cx="4655245" cy="5019188"/>
          </a:xfrm>
          <a:custGeom>
            <a:avLst/>
            <a:gdLst/>
            <a:ahLst/>
            <a:cxnLst/>
            <a:rect l="l" t="t" r="r" b="b"/>
            <a:pathLst>
              <a:path w="4655245" h="5019188">
                <a:moveTo>
                  <a:pt x="0" y="0"/>
                </a:moveTo>
                <a:lnTo>
                  <a:pt x="4655245" y="0"/>
                </a:lnTo>
                <a:lnTo>
                  <a:pt x="4655245" y="5019188"/>
                </a:lnTo>
                <a:lnTo>
                  <a:pt x="0" y="5019188"/>
                </a:lnTo>
                <a:lnTo>
                  <a:pt x="0" y="0"/>
                </a:lnTo>
                <a:close/>
              </a:path>
            </a:pathLst>
          </a:custGeom>
          <a:blipFill>
            <a:blip r:embed="rId2">
              <a:alphaModFix amt="17000"/>
              <a:extLst>
                <a:ext uri="{96DAC541-7B7A-43D3-8B79-37D633B846F1}">
                  <asvg:svgBlip xmlns:asvg="http://schemas.microsoft.com/office/drawing/2016/SVG/main" r:embed="rId3"/>
                </a:ext>
              </a:extLst>
            </a:blip>
            <a:stretch>
              <a:fillRect t="-46201" r="-61881"/>
            </a:stretch>
          </a:blipFill>
        </p:spPr>
      </p:sp>
      <p:sp>
        <p:nvSpPr>
          <p:cNvPr id="9" name="Freeform 9"/>
          <p:cNvSpPr/>
          <p:nvPr/>
        </p:nvSpPr>
        <p:spPr>
          <a:xfrm flipH="1">
            <a:off x="890859" y="3592222"/>
            <a:ext cx="8247572" cy="2639223"/>
          </a:xfrm>
          <a:custGeom>
            <a:avLst/>
            <a:gdLst/>
            <a:ahLst/>
            <a:cxnLst/>
            <a:rect l="l" t="t" r="r" b="b"/>
            <a:pathLst>
              <a:path w="8247572" h="2639223">
                <a:moveTo>
                  <a:pt x="8247572" y="0"/>
                </a:moveTo>
                <a:lnTo>
                  <a:pt x="0" y="0"/>
                </a:lnTo>
                <a:lnTo>
                  <a:pt x="0" y="2639223"/>
                </a:lnTo>
                <a:lnTo>
                  <a:pt x="8247572" y="2639223"/>
                </a:lnTo>
                <a:lnTo>
                  <a:pt x="8247572"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flipH="1">
            <a:off x="9267012" y="6231445"/>
            <a:ext cx="8247572" cy="2639223"/>
          </a:xfrm>
          <a:custGeom>
            <a:avLst/>
            <a:gdLst/>
            <a:ahLst/>
            <a:cxnLst/>
            <a:rect l="l" t="t" r="r" b="b"/>
            <a:pathLst>
              <a:path w="8247572" h="2639223">
                <a:moveTo>
                  <a:pt x="8247572" y="0"/>
                </a:moveTo>
                <a:lnTo>
                  <a:pt x="0" y="0"/>
                </a:lnTo>
                <a:lnTo>
                  <a:pt x="0" y="2639223"/>
                </a:lnTo>
                <a:lnTo>
                  <a:pt x="8247572" y="2639223"/>
                </a:lnTo>
                <a:lnTo>
                  <a:pt x="8247572"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1028700" y="879330"/>
            <a:ext cx="7303501" cy="2365077"/>
          </a:xfrm>
          <a:prstGeom prst="rect">
            <a:avLst/>
          </a:prstGeom>
        </p:spPr>
        <p:txBody>
          <a:bodyPr lIns="0" tIns="0" rIns="0" bIns="0" rtlCol="0" anchor="t">
            <a:spAutoFit/>
          </a:bodyPr>
          <a:lstStyle/>
          <a:p>
            <a:pPr algn="l">
              <a:lnSpc>
                <a:spcPts val="9357"/>
              </a:lnSpc>
            </a:pPr>
            <a:r>
              <a:rPr lang="en-US" sz="8066" b="1" spc="40">
                <a:solidFill>
                  <a:srgbClr val="222E53"/>
                </a:solidFill>
                <a:latin typeface="Inter Bold"/>
                <a:ea typeface="Inter Bold"/>
                <a:cs typeface="Inter Bold"/>
                <a:sym typeface="Inter Bold"/>
              </a:rPr>
              <a:t>Theoretical Framework</a:t>
            </a:r>
          </a:p>
        </p:txBody>
      </p:sp>
      <p:sp>
        <p:nvSpPr>
          <p:cNvPr id="12" name="TextBox 12"/>
          <p:cNvSpPr txBox="1"/>
          <p:nvPr/>
        </p:nvSpPr>
        <p:spPr>
          <a:xfrm>
            <a:off x="1331325" y="4212551"/>
            <a:ext cx="6808272" cy="1250696"/>
          </a:xfrm>
          <a:prstGeom prst="rect">
            <a:avLst/>
          </a:prstGeom>
        </p:spPr>
        <p:txBody>
          <a:bodyPr lIns="0" tIns="0" rIns="0" bIns="0" rtlCol="0" anchor="t">
            <a:spAutoFit/>
          </a:bodyPr>
          <a:lstStyle/>
          <a:p>
            <a:pPr marL="410209" lvl="1" indent="-205105" algn="l">
              <a:lnSpc>
                <a:spcPts val="3381"/>
              </a:lnSpc>
              <a:buFont typeface="Arial"/>
              <a:buChar char="•"/>
            </a:pPr>
            <a:r>
              <a:rPr lang="en-US" sz="1899" spc="9">
                <a:solidFill>
                  <a:srgbClr val="47557E"/>
                </a:solidFill>
                <a:latin typeface="Inter"/>
                <a:ea typeface="Inter"/>
                <a:cs typeface="Inter"/>
                <a:sym typeface="Inter"/>
              </a:rPr>
              <a:t>A comprehensive evaluation model for cloud services</a:t>
            </a:r>
          </a:p>
          <a:p>
            <a:pPr marL="410209" lvl="1" indent="-205105" algn="l">
              <a:lnSpc>
                <a:spcPts val="3381"/>
              </a:lnSpc>
              <a:buFont typeface="Arial"/>
              <a:buChar char="•"/>
            </a:pPr>
            <a:r>
              <a:rPr lang="en-US" sz="1899" spc="9">
                <a:solidFill>
                  <a:srgbClr val="47557E"/>
                </a:solidFill>
                <a:latin typeface="Inter"/>
                <a:ea typeface="Inter"/>
                <a:cs typeface="Inter"/>
                <a:sym typeface="Inter"/>
              </a:rPr>
              <a:t>Uses 8 key factors and 65 smaller details (KPIs).</a:t>
            </a:r>
          </a:p>
          <a:p>
            <a:pPr marL="410209" lvl="1" indent="-205105" algn="l">
              <a:lnSpc>
                <a:spcPts val="3381"/>
              </a:lnSpc>
              <a:buFont typeface="Arial"/>
              <a:buChar char="•"/>
            </a:pPr>
            <a:r>
              <a:rPr lang="en-US" sz="1899" spc="9">
                <a:solidFill>
                  <a:srgbClr val="47557E"/>
                </a:solidFill>
                <a:latin typeface="Inter"/>
                <a:ea typeface="Inter"/>
                <a:cs typeface="Inter"/>
                <a:sym typeface="Inter"/>
              </a:rPr>
              <a:t>Helps users pick the best cloud service for their needs.</a:t>
            </a:r>
          </a:p>
        </p:txBody>
      </p:sp>
      <p:sp>
        <p:nvSpPr>
          <p:cNvPr id="13" name="TextBox 13"/>
          <p:cNvSpPr txBox="1"/>
          <p:nvPr/>
        </p:nvSpPr>
        <p:spPr>
          <a:xfrm>
            <a:off x="10038036" y="6800139"/>
            <a:ext cx="6705524" cy="1387534"/>
          </a:xfrm>
          <a:prstGeom prst="rect">
            <a:avLst/>
          </a:prstGeom>
        </p:spPr>
        <p:txBody>
          <a:bodyPr lIns="0" tIns="0" rIns="0" bIns="0" rtlCol="0" anchor="t">
            <a:spAutoFit/>
          </a:bodyPr>
          <a:lstStyle/>
          <a:p>
            <a:pPr marL="455824" lvl="1" indent="-227912" algn="l">
              <a:lnSpc>
                <a:spcPts val="3758"/>
              </a:lnSpc>
              <a:buFont typeface="Arial"/>
              <a:buChar char="•"/>
            </a:pPr>
            <a:r>
              <a:rPr lang="en-US" sz="2111" spc="10">
                <a:solidFill>
                  <a:srgbClr val="47557E"/>
                </a:solidFill>
                <a:latin typeface="Inter"/>
                <a:ea typeface="Inter"/>
                <a:cs typeface="Inter"/>
                <a:sym typeface="Inter"/>
              </a:rPr>
              <a:t>A multi-criteria decision-making model</a:t>
            </a:r>
          </a:p>
          <a:p>
            <a:pPr marL="455824" lvl="1" indent="-227912" algn="l">
              <a:lnSpc>
                <a:spcPts val="3758"/>
              </a:lnSpc>
              <a:buFont typeface="Arial"/>
              <a:buChar char="•"/>
            </a:pPr>
            <a:r>
              <a:rPr lang="en-US" sz="2111" spc="10">
                <a:solidFill>
                  <a:srgbClr val="47557E"/>
                </a:solidFill>
                <a:latin typeface="Inter"/>
                <a:ea typeface="Inter"/>
                <a:cs typeface="Inter"/>
                <a:sym typeface="Inter"/>
              </a:rPr>
              <a:t>Uses hierarchical ranking to evaluate cloud services</a:t>
            </a:r>
          </a:p>
        </p:txBody>
      </p:sp>
      <p:sp>
        <p:nvSpPr>
          <p:cNvPr id="14" name="TextBox 14"/>
          <p:cNvSpPr txBox="1"/>
          <p:nvPr/>
        </p:nvSpPr>
        <p:spPr>
          <a:xfrm>
            <a:off x="6468548" y="5584276"/>
            <a:ext cx="1671049" cy="515519"/>
          </a:xfrm>
          <a:prstGeom prst="rect">
            <a:avLst/>
          </a:prstGeom>
        </p:spPr>
        <p:txBody>
          <a:bodyPr lIns="0" tIns="0" rIns="0" bIns="0" rtlCol="0" anchor="t">
            <a:spAutoFit/>
          </a:bodyPr>
          <a:lstStyle/>
          <a:p>
            <a:pPr algn="ctr">
              <a:lnSpc>
                <a:spcPts val="4246"/>
              </a:lnSpc>
            </a:pPr>
            <a:r>
              <a:rPr lang="en-US" sz="3033" spc="15">
                <a:solidFill>
                  <a:srgbClr val="47557E"/>
                </a:solidFill>
                <a:latin typeface="Inter"/>
                <a:ea typeface="Inter"/>
                <a:cs typeface="Inter"/>
                <a:sym typeface="Inter"/>
              </a:rPr>
              <a:t>UCSMI</a:t>
            </a:r>
          </a:p>
        </p:txBody>
      </p:sp>
      <p:sp>
        <p:nvSpPr>
          <p:cNvPr id="15" name="TextBox 15"/>
          <p:cNvSpPr txBox="1"/>
          <p:nvPr/>
        </p:nvSpPr>
        <p:spPr>
          <a:xfrm>
            <a:off x="14284889" y="8214703"/>
            <a:ext cx="2794967" cy="513588"/>
          </a:xfrm>
          <a:prstGeom prst="rect">
            <a:avLst/>
          </a:prstGeom>
        </p:spPr>
        <p:txBody>
          <a:bodyPr lIns="0" tIns="0" rIns="0" bIns="0" rtlCol="0" anchor="t">
            <a:spAutoFit/>
          </a:bodyPr>
          <a:lstStyle/>
          <a:p>
            <a:pPr algn="ctr">
              <a:lnSpc>
                <a:spcPts val="4241"/>
              </a:lnSpc>
            </a:pPr>
            <a:r>
              <a:rPr lang="en-US" sz="3029" spc="15">
                <a:solidFill>
                  <a:srgbClr val="47557E"/>
                </a:solidFill>
                <a:latin typeface="Inter"/>
                <a:ea typeface="Inter"/>
                <a:cs typeface="Inter"/>
                <a:sym typeface="Inter"/>
              </a:rPr>
              <a:t>MAGIQ</a:t>
            </a:r>
          </a:p>
        </p:txBody>
      </p:sp>
      <p:sp>
        <p:nvSpPr>
          <p:cNvPr id="16" name="Freeform 16"/>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6"/>
            <a:stretch>
              <a:fillRect/>
            </a:stretch>
          </a:blipFill>
        </p:spPr>
      </p:sp>
      <p:sp>
        <p:nvSpPr>
          <p:cNvPr id="17" name="TextBox 17"/>
          <p:cNvSpPr txBox="1"/>
          <p:nvPr/>
        </p:nvSpPr>
        <p:spPr>
          <a:xfrm>
            <a:off x="704980" y="8740345"/>
            <a:ext cx="5994054" cy="690607"/>
          </a:xfrm>
          <a:prstGeom prst="rect">
            <a:avLst/>
          </a:prstGeom>
        </p:spPr>
        <p:txBody>
          <a:bodyPr lIns="0" tIns="0" rIns="0" bIns="0" rtlCol="0" anchor="t">
            <a:spAutoFit/>
          </a:bodyPr>
          <a:lstStyle/>
          <a:p>
            <a:pPr algn="l">
              <a:lnSpc>
                <a:spcPts val="2743"/>
              </a:lnSpc>
            </a:pPr>
            <a:r>
              <a:rPr lang="en-US" sz="1959" spc="9">
                <a:solidFill>
                  <a:srgbClr val="47557E"/>
                </a:solidFill>
                <a:latin typeface="Inter"/>
                <a:ea typeface="Inter"/>
                <a:cs typeface="Inter"/>
                <a:sym typeface="Inter"/>
              </a:rPr>
              <a:t>Department of Computer Science &amp; Engineering, Jagannath University</a:t>
            </a:r>
          </a:p>
        </p:txBody>
      </p:sp>
      <p:sp>
        <p:nvSpPr>
          <p:cNvPr id="18" name="TextBox 18"/>
          <p:cNvSpPr txBox="1"/>
          <p:nvPr/>
        </p:nvSpPr>
        <p:spPr>
          <a:xfrm>
            <a:off x="15831309" y="9519686"/>
            <a:ext cx="365641" cy="389255"/>
          </a:xfrm>
          <a:prstGeom prst="rect">
            <a:avLst/>
          </a:prstGeom>
        </p:spPr>
        <p:txBody>
          <a:bodyPr lIns="0" tIns="0" rIns="0" bIns="0" rtlCol="0" anchor="t">
            <a:spAutoFit/>
          </a:bodyPr>
          <a:lstStyle/>
          <a:p>
            <a:pPr algn="ctr">
              <a:lnSpc>
                <a:spcPts val="3219"/>
              </a:lnSpc>
              <a:spcBef>
                <a:spcPct val="0"/>
              </a:spcBef>
            </a:pPr>
            <a:r>
              <a:rPr lang="en-US" sz="2299" spc="11" dirty="0">
                <a:latin typeface="Inter"/>
                <a:ea typeface="Inter"/>
                <a:cs typeface="Inter"/>
                <a:sym typeface="Inter"/>
              </a:rPr>
              <a:t>08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grpSp>
        <p:nvGrpSpPr>
          <p:cNvPr id="2" name="Group 2"/>
          <p:cNvGrpSpPr/>
          <p:nvPr/>
        </p:nvGrpSpPr>
        <p:grpSpPr>
          <a:xfrm rot="-4029962">
            <a:off x="9275760" y="3825828"/>
            <a:ext cx="15424018" cy="7898009"/>
            <a:chOff x="0" y="0"/>
            <a:chExt cx="4062293" cy="2080134"/>
          </a:xfrm>
        </p:grpSpPr>
        <p:sp>
          <p:nvSpPr>
            <p:cNvPr id="3" name="Freeform 3"/>
            <p:cNvSpPr/>
            <p:nvPr/>
          </p:nvSpPr>
          <p:spPr>
            <a:xfrm>
              <a:off x="0" y="0"/>
              <a:ext cx="4062293" cy="2080134"/>
            </a:xfrm>
            <a:custGeom>
              <a:avLst/>
              <a:gdLst/>
              <a:ahLst/>
              <a:cxnLst/>
              <a:rect l="l" t="t" r="r" b="b"/>
              <a:pathLst>
                <a:path w="4062293" h="2080134">
                  <a:moveTo>
                    <a:pt x="0" y="0"/>
                  </a:moveTo>
                  <a:lnTo>
                    <a:pt x="4062293" y="0"/>
                  </a:lnTo>
                  <a:lnTo>
                    <a:pt x="4062293" y="2080134"/>
                  </a:lnTo>
                  <a:lnTo>
                    <a:pt x="0" y="2080134"/>
                  </a:lnTo>
                  <a:close/>
                </a:path>
              </a:pathLst>
            </a:custGeom>
            <a:solidFill>
              <a:srgbClr val="606D98"/>
            </a:solidFill>
          </p:spPr>
        </p:sp>
        <p:sp>
          <p:nvSpPr>
            <p:cNvPr id="4" name="TextBox 4"/>
            <p:cNvSpPr txBox="1"/>
            <p:nvPr/>
          </p:nvSpPr>
          <p:spPr>
            <a:xfrm>
              <a:off x="0" y="-38100"/>
              <a:ext cx="4062293" cy="211823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5400000">
            <a:off x="-33666" y="3299957"/>
            <a:ext cx="1189120" cy="2497965"/>
            <a:chOff x="0" y="0"/>
            <a:chExt cx="313184" cy="657900"/>
          </a:xfrm>
        </p:grpSpPr>
        <p:sp>
          <p:nvSpPr>
            <p:cNvPr id="6" name="Freeform 6"/>
            <p:cNvSpPr/>
            <p:nvPr/>
          </p:nvSpPr>
          <p:spPr>
            <a:xfrm>
              <a:off x="0" y="0"/>
              <a:ext cx="313184" cy="657900"/>
            </a:xfrm>
            <a:custGeom>
              <a:avLst/>
              <a:gdLst/>
              <a:ahLst/>
              <a:cxnLst/>
              <a:rect l="l" t="t" r="r" b="b"/>
              <a:pathLst>
                <a:path w="313184" h="657900">
                  <a:moveTo>
                    <a:pt x="0" y="0"/>
                  </a:moveTo>
                  <a:lnTo>
                    <a:pt x="313184" y="0"/>
                  </a:lnTo>
                  <a:lnTo>
                    <a:pt x="313184" y="657900"/>
                  </a:lnTo>
                  <a:lnTo>
                    <a:pt x="0" y="657900"/>
                  </a:lnTo>
                  <a:close/>
                </a:path>
              </a:pathLst>
            </a:custGeom>
            <a:solidFill>
              <a:srgbClr val="47557E"/>
            </a:solidFill>
          </p:spPr>
        </p:sp>
        <p:sp>
          <p:nvSpPr>
            <p:cNvPr id="7" name="TextBox 7"/>
            <p:cNvSpPr txBox="1"/>
            <p:nvPr/>
          </p:nvSpPr>
          <p:spPr>
            <a:xfrm>
              <a:off x="0" y="-38100"/>
              <a:ext cx="313184" cy="6960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3905738" y="5143500"/>
            <a:ext cx="3353562" cy="4114800"/>
          </a:xfrm>
          <a:custGeom>
            <a:avLst/>
            <a:gdLst/>
            <a:ahLst/>
            <a:cxnLst/>
            <a:rect l="l" t="t" r="r" b="b"/>
            <a:pathLst>
              <a:path w="3353562" h="4114800">
                <a:moveTo>
                  <a:pt x="0" y="0"/>
                </a:moveTo>
                <a:lnTo>
                  <a:pt x="3353562" y="0"/>
                </a:lnTo>
                <a:lnTo>
                  <a:pt x="335356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4007976" flipH="1" flipV="1">
            <a:off x="8422944" y="8192422"/>
            <a:ext cx="4754343" cy="7494363"/>
          </a:xfrm>
          <a:custGeom>
            <a:avLst/>
            <a:gdLst/>
            <a:ahLst/>
            <a:cxnLst/>
            <a:rect l="l" t="t" r="r" b="b"/>
            <a:pathLst>
              <a:path w="4754343" h="7494363">
                <a:moveTo>
                  <a:pt x="4754343" y="7494363"/>
                </a:moveTo>
                <a:lnTo>
                  <a:pt x="0" y="7494363"/>
                </a:lnTo>
                <a:lnTo>
                  <a:pt x="0" y="0"/>
                </a:lnTo>
                <a:lnTo>
                  <a:pt x="4754343" y="0"/>
                </a:lnTo>
                <a:lnTo>
                  <a:pt x="4754343" y="7494363"/>
                </a:lnTo>
                <a:close/>
              </a:path>
            </a:pathLst>
          </a:custGeom>
          <a:blipFill>
            <a:blip r:embed="rId4">
              <a:alphaModFix amt="64000"/>
              <a:extLst>
                <a:ext uri="{96DAC541-7B7A-43D3-8B79-37D633B846F1}">
                  <asvg:svgBlip xmlns:asvg="http://schemas.microsoft.com/office/drawing/2016/SVG/main" r:embed="rId5"/>
                </a:ext>
              </a:extLst>
            </a:blip>
            <a:stretch>
              <a:fillRect r="-61881"/>
            </a:stretch>
          </a:blipFill>
        </p:spPr>
      </p:sp>
      <p:sp>
        <p:nvSpPr>
          <p:cNvPr id="10" name="Freeform 10"/>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6"/>
            <a:stretch>
              <a:fillRect/>
            </a:stretch>
          </a:blipFill>
        </p:spPr>
      </p:sp>
      <p:sp>
        <p:nvSpPr>
          <p:cNvPr id="11" name="Freeform 11"/>
          <p:cNvSpPr/>
          <p:nvPr/>
        </p:nvSpPr>
        <p:spPr>
          <a:xfrm>
            <a:off x="2106091" y="5085915"/>
            <a:ext cx="9406169" cy="3033490"/>
          </a:xfrm>
          <a:custGeom>
            <a:avLst/>
            <a:gdLst/>
            <a:ahLst/>
            <a:cxnLst/>
            <a:rect l="l" t="t" r="r" b="b"/>
            <a:pathLst>
              <a:path w="9406169" h="3033490">
                <a:moveTo>
                  <a:pt x="0" y="0"/>
                </a:moveTo>
                <a:lnTo>
                  <a:pt x="9406170" y="0"/>
                </a:lnTo>
                <a:lnTo>
                  <a:pt x="9406170" y="3033490"/>
                </a:lnTo>
                <a:lnTo>
                  <a:pt x="0" y="3033490"/>
                </a:lnTo>
                <a:lnTo>
                  <a:pt x="0" y="0"/>
                </a:lnTo>
                <a:close/>
              </a:path>
            </a:pathLst>
          </a:custGeom>
          <a:blipFill>
            <a:blip r:embed="rId7"/>
            <a:stretch>
              <a:fillRect/>
            </a:stretch>
          </a:blipFill>
        </p:spPr>
      </p:sp>
      <p:sp>
        <p:nvSpPr>
          <p:cNvPr id="12" name="TextBox 12"/>
          <p:cNvSpPr txBox="1"/>
          <p:nvPr/>
        </p:nvSpPr>
        <p:spPr>
          <a:xfrm>
            <a:off x="769261" y="1044910"/>
            <a:ext cx="13857255" cy="1514109"/>
          </a:xfrm>
          <a:prstGeom prst="rect">
            <a:avLst/>
          </a:prstGeom>
        </p:spPr>
        <p:txBody>
          <a:bodyPr lIns="0" tIns="0" rIns="0" bIns="0" rtlCol="0" anchor="t">
            <a:spAutoFit/>
          </a:bodyPr>
          <a:lstStyle/>
          <a:p>
            <a:pPr algn="l">
              <a:lnSpc>
                <a:spcPts val="6046"/>
              </a:lnSpc>
            </a:pPr>
            <a:r>
              <a:rPr lang="en-US" sz="4723" b="1" spc="23">
                <a:solidFill>
                  <a:srgbClr val="935B86"/>
                </a:solidFill>
                <a:latin typeface="Inter Bold"/>
                <a:ea typeface="Inter Bold"/>
                <a:cs typeface="Inter Bold"/>
                <a:sym typeface="Inter Bold"/>
              </a:rPr>
              <a:t>The UNIFIED CLOUD SERVICE MEASUREMENT INDEX</a:t>
            </a:r>
          </a:p>
        </p:txBody>
      </p:sp>
      <p:sp>
        <p:nvSpPr>
          <p:cNvPr id="13" name="TextBox 13"/>
          <p:cNvSpPr txBox="1"/>
          <p:nvPr/>
        </p:nvSpPr>
        <p:spPr>
          <a:xfrm>
            <a:off x="714152" y="3926369"/>
            <a:ext cx="1248982" cy="1402733"/>
          </a:xfrm>
          <a:prstGeom prst="rect">
            <a:avLst/>
          </a:prstGeom>
        </p:spPr>
        <p:txBody>
          <a:bodyPr lIns="0" tIns="0" rIns="0" bIns="0" rtlCol="0" anchor="t">
            <a:spAutoFit/>
          </a:bodyPr>
          <a:lstStyle/>
          <a:p>
            <a:pPr algn="l">
              <a:lnSpc>
                <a:spcPts val="10446"/>
              </a:lnSpc>
            </a:pPr>
            <a:r>
              <a:rPr lang="en-US" sz="10659" b="1" spc="53">
                <a:solidFill>
                  <a:srgbClr val="F5B7CC"/>
                </a:solidFill>
                <a:latin typeface="Inter Bold"/>
                <a:ea typeface="Inter Bold"/>
                <a:cs typeface="Inter Bold"/>
                <a:sym typeface="Inter Bold"/>
              </a:rPr>
              <a:t>1.</a:t>
            </a:r>
          </a:p>
        </p:txBody>
      </p:sp>
      <p:sp>
        <p:nvSpPr>
          <p:cNvPr id="14" name="TextBox 14"/>
          <p:cNvSpPr txBox="1"/>
          <p:nvPr/>
        </p:nvSpPr>
        <p:spPr>
          <a:xfrm>
            <a:off x="769261" y="2791151"/>
            <a:ext cx="13479645" cy="563119"/>
          </a:xfrm>
          <a:prstGeom prst="rect">
            <a:avLst/>
          </a:prstGeom>
        </p:spPr>
        <p:txBody>
          <a:bodyPr lIns="0" tIns="0" rIns="0" bIns="0" rtlCol="0" anchor="t">
            <a:spAutoFit/>
          </a:bodyPr>
          <a:lstStyle/>
          <a:p>
            <a:pPr algn="just">
              <a:lnSpc>
                <a:spcPts val="4805"/>
              </a:lnSpc>
            </a:pPr>
            <a:r>
              <a:rPr lang="en-US" sz="2699" spc="13">
                <a:solidFill>
                  <a:srgbClr val="606D98"/>
                </a:solidFill>
                <a:latin typeface="Inter"/>
                <a:ea typeface="Inter"/>
                <a:cs typeface="Inter"/>
                <a:sym typeface="Inter"/>
              </a:rPr>
              <a:t>The UCSMI framework evaluates Cloud services based on eight key categories :</a:t>
            </a:r>
          </a:p>
        </p:txBody>
      </p:sp>
      <p:sp>
        <p:nvSpPr>
          <p:cNvPr id="15" name="TextBox 15"/>
          <p:cNvSpPr txBox="1"/>
          <p:nvPr/>
        </p:nvSpPr>
        <p:spPr>
          <a:xfrm>
            <a:off x="319330" y="9210675"/>
            <a:ext cx="5994054" cy="690607"/>
          </a:xfrm>
          <a:prstGeom prst="rect">
            <a:avLst/>
          </a:prstGeom>
        </p:spPr>
        <p:txBody>
          <a:bodyPr lIns="0" tIns="0" rIns="0" bIns="0" rtlCol="0" anchor="t">
            <a:spAutoFit/>
          </a:bodyPr>
          <a:lstStyle/>
          <a:p>
            <a:pPr algn="l">
              <a:lnSpc>
                <a:spcPts val="2743"/>
              </a:lnSpc>
            </a:pPr>
            <a:r>
              <a:rPr lang="en-US" sz="1959" spc="9">
                <a:solidFill>
                  <a:srgbClr val="222E53"/>
                </a:solidFill>
                <a:latin typeface="Inter"/>
                <a:ea typeface="Inter"/>
                <a:cs typeface="Inter"/>
                <a:sym typeface="Inter"/>
              </a:rPr>
              <a:t>Department of Computer Science &amp; Engineering, Jagannath University</a:t>
            </a:r>
          </a:p>
        </p:txBody>
      </p:sp>
      <p:grpSp>
        <p:nvGrpSpPr>
          <p:cNvPr id="16" name="Group 16"/>
          <p:cNvGrpSpPr/>
          <p:nvPr/>
        </p:nvGrpSpPr>
        <p:grpSpPr>
          <a:xfrm>
            <a:off x="1963134" y="4062903"/>
            <a:ext cx="8635879" cy="871678"/>
            <a:chOff x="0" y="0"/>
            <a:chExt cx="11514506" cy="1162238"/>
          </a:xfrm>
        </p:grpSpPr>
        <p:sp>
          <p:nvSpPr>
            <p:cNvPr id="17" name="TextBox 17"/>
            <p:cNvSpPr txBox="1"/>
            <p:nvPr/>
          </p:nvSpPr>
          <p:spPr>
            <a:xfrm>
              <a:off x="0" y="-161925"/>
              <a:ext cx="11514506" cy="768984"/>
            </a:xfrm>
            <a:prstGeom prst="rect">
              <a:avLst/>
            </a:prstGeom>
          </p:spPr>
          <p:txBody>
            <a:bodyPr lIns="0" tIns="0" rIns="0" bIns="0" rtlCol="0" anchor="t">
              <a:spAutoFit/>
            </a:bodyPr>
            <a:lstStyle/>
            <a:p>
              <a:pPr algn="just">
                <a:lnSpc>
                  <a:spcPts val="5340"/>
                </a:lnSpc>
              </a:pPr>
              <a:r>
                <a:rPr lang="en-US" sz="3000" b="1" spc="15">
                  <a:solidFill>
                    <a:srgbClr val="222E53"/>
                  </a:solidFill>
                  <a:latin typeface="Inter Bold"/>
                  <a:ea typeface="Inter Bold"/>
                  <a:cs typeface="Inter Bold"/>
                  <a:sym typeface="Inter Bold"/>
                </a:rPr>
                <a:t>Security and privacy</a:t>
              </a:r>
            </a:p>
          </p:txBody>
        </p:sp>
        <p:sp>
          <p:nvSpPr>
            <p:cNvPr id="18" name="TextBox 18"/>
            <p:cNvSpPr txBox="1"/>
            <p:nvPr/>
          </p:nvSpPr>
          <p:spPr>
            <a:xfrm>
              <a:off x="0" y="621614"/>
              <a:ext cx="11514506" cy="540624"/>
            </a:xfrm>
            <a:prstGeom prst="rect">
              <a:avLst/>
            </a:prstGeom>
          </p:spPr>
          <p:txBody>
            <a:bodyPr lIns="0" tIns="0" rIns="0" bIns="0" rtlCol="0" anchor="t">
              <a:spAutoFit/>
            </a:bodyPr>
            <a:lstStyle/>
            <a:p>
              <a:pPr algn="just">
                <a:lnSpc>
                  <a:spcPts val="3782"/>
                </a:lnSpc>
              </a:pPr>
              <a:r>
                <a:rPr lang="en-US" sz="2124" spc="10">
                  <a:solidFill>
                    <a:srgbClr val="192445"/>
                  </a:solidFill>
                  <a:latin typeface="Inter"/>
                  <a:ea typeface="Inter"/>
                  <a:cs typeface="Inter"/>
                  <a:sym typeface="Inter"/>
                </a:rPr>
                <a:t>The KPIs to measure security and privacy are shown in Figure 1 .</a:t>
              </a:r>
            </a:p>
          </p:txBody>
        </p:sp>
      </p:grpSp>
      <p:sp>
        <p:nvSpPr>
          <p:cNvPr id="19" name="TextBox 19"/>
          <p:cNvSpPr txBox="1"/>
          <p:nvPr/>
        </p:nvSpPr>
        <p:spPr>
          <a:xfrm>
            <a:off x="3316357" y="8233705"/>
            <a:ext cx="8061841" cy="323215"/>
          </a:xfrm>
          <a:prstGeom prst="rect">
            <a:avLst/>
          </a:prstGeom>
        </p:spPr>
        <p:txBody>
          <a:bodyPr lIns="0" tIns="0" rIns="0" bIns="0" rtlCol="0" anchor="t">
            <a:spAutoFit/>
          </a:bodyPr>
          <a:lstStyle/>
          <a:p>
            <a:pPr algn="ctr">
              <a:lnSpc>
                <a:spcPts val="2659"/>
              </a:lnSpc>
              <a:spcBef>
                <a:spcPct val="0"/>
              </a:spcBef>
            </a:pPr>
            <a:r>
              <a:rPr lang="en-US" sz="1899" spc="9">
                <a:solidFill>
                  <a:srgbClr val="222E53"/>
                </a:solidFill>
                <a:latin typeface="Inter"/>
                <a:ea typeface="Inter"/>
                <a:cs typeface="Inter"/>
                <a:sym typeface="Inter"/>
              </a:rPr>
              <a:t> FIGURE 1: KPIs to evaluate the security and privacy of cloud services.</a:t>
            </a:r>
          </a:p>
        </p:txBody>
      </p:sp>
      <p:sp>
        <p:nvSpPr>
          <p:cNvPr id="20" name="TextBox 20"/>
          <p:cNvSpPr txBox="1"/>
          <p:nvPr/>
        </p:nvSpPr>
        <p:spPr>
          <a:xfrm>
            <a:off x="15621001" y="9519687"/>
            <a:ext cx="576962" cy="381596"/>
          </a:xfrm>
          <a:prstGeom prst="rect">
            <a:avLst/>
          </a:prstGeom>
        </p:spPr>
        <p:txBody>
          <a:bodyPr wrap="square" lIns="0" tIns="0" rIns="0" bIns="0" rtlCol="0" anchor="t">
            <a:spAutoFit/>
          </a:bodyPr>
          <a:lstStyle/>
          <a:p>
            <a:pPr algn="ctr">
              <a:lnSpc>
                <a:spcPts val="3219"/>
              </a:lnSpc>
              <a:spcBef>
                <a:spcPct val="0"/>
              </a:spcBef>
            </a:pPr>
            <a:r>
              <a:rPr lang="en-US" sz="2299" spc="11" dirty="0">
                <a:solidFill>
                  <a:srgbClr val="FFFFFF"/>
                </a:solidFill>
                <a:latin typeface="Inter"/>
                <a:ea typeface="Inter"/>
                <a:cs typeface="Inter"/>
                <a:sym typeface="Inter"/>
              </a:rPr>
              <a:t>09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1375</Words>
  <Application>Microsoft Office PowerPoint</Application>
  <PresentationFormat>Custom</PresentationFormat>
  <Paragraphs>201</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Inter Bold</vt:lpstr>
      <vt:lpstr>Calibri</vt:lpstr>
      <vt:lpstr>Inter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final_cloud</dc:title>
  <cp:lastModifiedBy>Rifah Sajida</cp:lastModifiedBy>
  <cp:revision>3</cp:revision>
  <dcterms:created xsi:type="dcterms:W3CDTF">2006-08-16T00:00:00Z</dcterms:created>
  <dcterms:modified xsi:type="dcterms:W3CDTF">2025-02-10T13:08:57Z</dcterms:modified>
  <dc:identifier>DAGeU1bpekM</dc:identifier>
</cp:coreProperties>
</file>